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4"/>
  </p:notesMasterIdLst>
  <p:sldIdLst>
    <p:sldId id="270" r:id="rId2"/>
    <p:sldId id="259" r:id="rId3"/>
    <p:sldId id="269" r:id="rId4"/>
    <p:sldId id="260" r:id="rId5"/>
    <p:sldId id="261" r:id="rId6"/>
    <p:sldId id="262" r:id="rId7"/>
    <p:sldId id="263" r:id="rId8"/>
    <p:sldId id="264" r:id="rId9"/>
    <p:sldId id="265" r:id="rId10"/>
    <p:sldId id="267" r:id="rId11"/>
    <p:sldId id="268"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3D640-02C3-4DF4-903E-40103C27C56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4609ACF-9CB0-4141-9032-12C2F4D7F105}">
      <dgm:prSet phldrT="[Текст]"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ru-RU" sz="1400" b="1" dirty="0" smtClean="0">
              <a:latin typeface="Arial" pitchFamily="34" charset="0"/>
              <a:cs typeface="Arial" pitchFamily="34" charset="0"/>
            </a:rPr>
            <a:t>Повысить педагогическую культуру родителей</a:t>
          </a:r>
          <a:endParaRPr lang="ru-RU" sz="1400" b="1" dirty="0">
            <a:latin typeface="Arial" pitchFamily="34" charset="0"/>
            <a:cs typeface="Arial" pitchFamily="34" charset="0"/>
          </a:endParaRPr>
        </a:p>
      </dgm:t>
    </dgm:pt>
    <dgm:pt modelId="{3F924F78-5516-4D2A-914B-65DCB0F9F7A8}" type="sibTrans" cxnId="{40364994-24CB-4AEF-B57C-44C0D6B363F0}">
      <dgm:prSet/>
      <dgm:spPr/>
      <dgm:t>
        <a:bodyPr/>
        <a:lstStyle/>
        <a:p>
          <a:endParaRPr lang="ru-RU"/>
        </a:p>
      </dgm:t>
    </dgm:pt>
    <dgm:pt modelId="{7FC1ABF3-B86A-4C69-B2E9-C36EB1AD13A5}" type="parTrans" cxnId="{40364994-24CB-4AEF-B57C-44C0D6B363F0}">
      <dgm:prSet/>
      <dgm:spPr/>
      <dgm:t>
        <a:bodyPr/>
        <a:lstStyle/>
        <a:p>
          <a:endParaRPr lang="ru-RU"/>
        </a:p>
      </dgm:t>
    </dgm:pt>
    <dgm:pt modelId="{AB3231D2-BC57-44A8-8958-0F14985F9E00}">
      <dgm:prSet phldrT="[Текст]" custT="1"/>
      <dgm:spPr>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algn="ctr"/>
          <a:r>
            <a:rPr lang="ru-RU" sz="1400" b="1" dirty="0" smtClean="0">
              <a:latin typeface="Arial" pitchFamily="34" charset="0"/>
              <a:cs typeface="Arial" pitchFamily="34" charset="0"/>
            </a:rPr>
            <a:t>разъяснить и показать родителям, в чем состоит коррекционно-воспитательная работа, подчеркнуть полезность разумных требований к ребенку, необходимость закрепления достигнутого на занятиях в домашних условиях</a:t>
          </a:r>
          <a:endParaRPr lang="ru-RU" sz="1400" b="1" dirty="0">
            <a:latin typeface="Arial" pitchFamily="34" charset="0"/>
            <a:cs typeface="Arial" pitchFamily="34" charset="0"/>
          </a:endParaRPr>
        </a:p>
      </dgm:t>
    </dgm:pt>
    <dgm:pt modelId="{70DD47BD-667F-42F0-A2B4-4AA3D0BE88CB}" type="sibTrans" cxnId="{34541EBA-A9C6-4C96-AF6A-933E05CE12EA}">
      <dgm:prSet/>
      <dgm:spPr/>
      <dgm:t>
        <a:bodyPr/>
        <a:lstStyle/>
        <a:p>
          <a:endParaRPr lang="ru-RU"/>
        </a:p>
      </dgm:t>
    </dgm:pt>
    <dgm:pt modelId="{5F2D4024-546D-4AA6-ACA6-A1C2ABF30E49}" type="parTrans" cxnId="{34541EBA-A9C6-4C96-AF6A-933E05CE12EA}">
      <dgm:prSet/>
      <dgm:spPr/>
      <dgm:t>
        <a:bodyPr/>
        <a:lstStyle/>
        <a:p>
          <a:endParaRPr lang="ru-RU"/>
        </a:p>
      </dgm:t>
    </dgm:pt>
    <dgm:pt modelId="{137D8717-AF74-4D9B-A688-8E97CD26C249}">
      <dgm:prSet phldrT="[Текст]" custT="1"/>
      <dgm:spPr>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ru-RU" sz="1400" b="1" dirty="0" smtClean="0">
              <a:latin typeface="Arial" pitchFamily="34" charset="0"/>
              <a:cs typeface="Arial" pitchFamily="34" charset="0"/>
            </a:rPr>
            <a:t>еженедельно информировать родителей о проведенных занятиях, предлагать задания для закрепления изученного материала</a:t>
          </a:r>
          <a:endParaRPr lang="ru-RU" sz="1400" b="1" dirty="0">
            <a:latin typeface="Arial" pitchFamily="34" charset="0"/>
            <a:cs typeface="Arial" pitchFamily="34" charset="0"/>
          </a:endParaRPr>
        </a:p>
      </dgm:t>
    </dgm:pt>
    <dgm:pt modelId="{807449D9-BCCC-4115-8FB7-DB8646E1B3EA}" type="sibTrans" cxnId="{93FB17BC-C956-4208-8EBF-70C70F61DF8E}">
      <dgm:prSet/>
      <dgm:spPr/>
      <dgm:t>
        <a:bodyPr/>
        <a:lstStyle/>
        <a:p>
          <a:endParaRPr lang="ru-RU"/>
        </a:p>
      </dgm:t>
    </dgm:pt>
    <dgm:pt modelId="{6DE84F00-DE8E-436B-A6A1-15EE8322861D}" type="parTrans" cxnId="{93FB17BC-C956-4208-8EBF-70C70F61DF8E}">
      <dgm:prSet/>
      <dgm:spPr/>
      <dgm:t>
        <a:bodyPr/>
        <a:lstStyle/>
        <a:p>
          <a:endParaRPr lang="ru-RU"/>
        </a:p>
      </dgm:t>
    </dgm:pt>
    <dgm:pt modelId="{911DD41E-8F30-464C-BD07-9902F1B93AEF}" type="pres">
      <dgm:prSet presAssocID="{A5C3D640-02C3-4DF4-903E-40103C27C561}" presName="linear" presStyleCnt="0">
        <dgm:presLayoutVars>
          <dgm:dir/>
          <dgm:animLvl val="lvl"/>
          <dgm:resizeHandles val="exact"/>
        </dgm:presLayoutVars>
      </dgm:prSet>
      <dgm:spPr/>
      <dgm:t>
        <a:bodyPr/>
        <a:lstStyle/>
        <a:p>
          <a:endParaRPr lang="ru-RU"/>
        </a:p>
      </dgm:t>
    </dgm:pt>
    <dgm:pt modelId="{F2F9434D-9B70-4D57-B2AC-3E0D69E36847}" type="pres">
      <dgm:prSet presAssocID="{137D8717-AF74-4D9B-A688-8E97CD26C249}" presName="parentLin" presStyleCnt="0"/>
      <dgm:spPr/>
    </dgm:pt>
    <dgm:pt modelId="{0BDD938F-356B-46C4-AC0C-96CCC7D3BA5F}" type="pres">
      <dgm:prSet presAssocID="{137D8717-AF74-4D9B-A688-8E97CD26C249}" presName="parentLeftMargin" presStyleLbl="node1" presStyleIdx="0" presStyleCnt="3"/>
      <dgm:spPr/>
      <dgm:t>
        <a:bodyPr/>
        <a:lstStyle/>
        <a:p>
          <a:endParaRPr lang="ru-RU"/>
        </a:p>
      </dgm:t>
    </dgm:pt>
    <dgm:pt modelId="{E76B1D46-CEDF-4139-A387-33028DCDB341}" type="pres">
      <dgm:prSet presAssocID="{137D8717-AF74-4D9B-A688-8E97CD26C249}" presName="parentText" presStyleLbl="node1" presStyleIdx="0" presStyleCnt="3" custScaleX="130135" custScaleY="32281" custLinFactNeighborX="-5337" custLinFactNeighborY="-34413">
        <dgm:presLayoutVars>
          <dgm:chMax val="0"/>
          <dgm:bulletEnabled val="1"/>
        </dgm:presLayoutVars>
      </dgm:prSet>
      <dgm:spPr/>
      <dgm:t>
        <a:bodyPr/>
        <a:lstStyle/>
        <a:p>
          <a:endParaRPr lang="ru-RU"/>
        </a:p>
      </dgm:t>
    </dgm:pt>
    <dgm:pt modelId="{4D72C9AE-3E2E-4B62-B18F-37A950C37E24}" type="pres">
      <dgm:prSet presAssocID="{137D8717-AF74-4D9B-A688-8E97CD26C249}" presName="negativeSpace" presStyleCnt="0"/>
      <dgm:spPr/>
    </dgm:pt>
    <dgm:pt modelId="{FC00E1FF-DB19-4311-96ED-065944785139}" type="pres">
      <dgm:prSet presAssocID="{137D8717-AF74-4D9B-A688-8E97CD26C249}" presName="childText" presStyleLbl="conFgAcc1" presStyleIdx="0" presStyleCnt="3" custScaleY="43457" custLinFactNeighborY="-43901">
        <dgm:presLayoutVars>
          <dgm:bulletEnabled val="1"/>
        </dgm:presLayoutVars>
      </dgm:prSet>
      <dgm:spPr>
        <a:ln>
          <a:solidFill>
            <a:srgbClr val="0070C0"/>
          </a:solidFill>
        </a:ln>
      </dgm:spPr>
      <dgm:t>
        <a:bodyPr/>
        <a:lstStyle/>
        <a:p>
          <a:endParaRPr lang="ru-RU"/>
        </a:p>
      </dgm:t>
    </dgm:pt>
    <dgm:pt modelId="{2E8E56BB-C2F1-4996-8228-71000B83506C}" type="pres">
      <dgm:prSet presAssocID="{807449D9-BCCC-4115-8FB7-DB8646E1B3EA}" presName="spaceBetweenRectangles" presStyleCnt="0"/>
      <dgm:spPr/>
    </dgm:pt>
    <dgm:pt modelId="{71DB666A-B3FE-4846-B64E-E88359B80EA2}" type="pres">
      <dgm:prSet presAssocID="{AB3231D2-BC57-44A8-8958-0F14985F9E00}" presName="parentLin" presStyleCnt="0"/>
      <dgm:spPr/>
    </dgm:pt>
    <dgm:pt modelId="{3C8659B1-5B6A-4C5E-8C23-FFE8478F9824}" type="pres">
      <dgm:prSet presAssocID="{AB3231D2-BC57-44A8-8958-0F14985F9E00}" presName="parentLeftMargin" presStyleLbl="node1" presStyleIdx="0" presStyleCnt="3"/>
      <dgm:spPr/>
      <dgm:t>
        <a:bodyPr/>
        <a:lstStyle/>
        <a:p>
          <a:endParaRPr lang="ru-RU"/>
        </a:p>
      </dgm:t>
    </dgm:pt>
    <dgm:pt modelId="{EB2A0E7A-C303-4928-8DA0-64B13AC5899D}" type="pres">
      <dgm:prSet presAssocID="{AB3231D2-BC57-44A8-8958-0F14985F9E00}" presName="parentText" presStyleLbl="node1" presStyleIdx="1" presStyleCnt="3" custScaleX="129059" custScaleY="47752" custLinFactNeighborX="11619" custLinFactNeighborY="-17357">
        <dgm:presLayoutVars>
          <dgm:chMax val="0"/>
          <dgm:bulletEnabled val="1"/>
        </dgm:presLayoutVars>
      </dgm:prSet>
      <dgm:spPr/>
      <dgm:t>
        <a:bodyPr/>
        <a:lstStyle/>
        <a:p>
          <a:endParaRPr lang="ru-RU"/>
        </a:p>
      </dgm:t>
    </dgm:pt>
    <dgm:pt modelId="{1AE3CFE8-CDBD-408C-9BF1-DF06B339C5D0}" type="pres">
      <dgm:prSet presAssocID="{AB3231D2-BC57-44A8-8958-0F14985F9E00}" presName="negativeSpace" presStyleCnt="0"/>
      <dgm:spPr/>
    </dgm:pt>
    <dgm:pt modelId="{DED7A413-8782-4E27-A37B-39E2CF7B7B85}" type="pres">
      <dgm:prSet presAssocID="{AB3231D2-BC57-44A8-8958-0F14985F9E00}" presName="childText" presStyleLbl="conFgAcc1" presStyleIdx="1" presStyleCnt="3" custScaleY="40253" custLinFactNeighborY="32546">
        <dgm:presLayoutVars>
          <dgm:bulletEnabled val="1"/>
        </dgm:presLayoutVars>
      </dgm:prSet>
      <dgm:spPr>
        <a:ln>
          <a:solidFill>
            <a:srgbClr val="C00000"/>
          </a:solidFill>
        </a:ln>
      </dgm:spPr>
    </dgm:pt>
    <dgm:pt modelId="{F4C8448A-27CD-4B0C-9970-F286975183C3}" type="pres">
      <dgm:prSet presAssocID="{70DD47BD-667F-42F0-A2B4-4AA3D0BE88CB}" presName="spaceBetweenRectangles" presStyleCnt="0"/>
      <dgm:spPr/>
    </dgm:pt>
    <dgm:pt modelId="{DCDCCD52-85B7-40EF-A2F6-B2218F7D234F}" type="pres">
      <dgm:prSet presAssocID="{24609ACF-9CB0-4141-9032-12C2F4D7F105}" presName="parentLin" presStyleCnt="0"/>
      <dgm:spPr/>
    </dgm:pt>
    <dgm:pt modelId="{2D17114C-0C85-4BA9-99EA-4CEF2C8A4213}" type="pres">
      <dgm:prSet presAssocID="{24609ACF-9CB0-4141-9032-12C2F4D7F105}" presName="parentLeftMargin" presStyleLbl="node1" presStyleIdx="1" presStyleCnt="3"/>
      <dgm:spPr/>
      <dgm:t>
        <a:bodyPr/>
        <a:lstStyle/>
        <a:p>
          <a:endParaRPr lang="ru-RU"/>
        </a:p>
      </dgm:t>
    </dgm:pt>
    <dgm:pt modelId="{FDDBA082-C135-4809-90F8-6A0EFDDB35C6}" type="pres">
      <dgm:prSet presAssocID="{24609ACF-9CB0-4141-9032-12C2F4D7F105}" presName="parentText" presStyleLbl="node1" presStyleIdx="2" presStyleCnt="3" custScaleX="128138" custScaleY="32721" custLinFactNeighborX="-6250" custLinFactNeighborY="-6656">
        <dgm:presLayoutVars>
          <dgm:chMax val="0"/>
          <dgm:bulletEnabled val="1"/>
        </dgm:presLayoutVars>
      </dgm:prSet>
      <dgm:spPr/>
      <dgm:t>
        <a:bodyPr/>
        <a:lstStyle/>
        <a:p>
          <a:endParaRPr lang="ru-RU"/>
        </a:p>
      </dgm:t>
    </dgm:pt>
    <dgm:pt modelId="{D2F17091-E82F-40A5-A636-69519EC6EF7C}" type="pres">
      <dgm:prSet presAssocID="{24609ACF-9CB0-4141-9032-12C2F4D7F105}" presName="negativeSpace" presStyleCnt="0"/>
      <dgm:spPr/>
    </dgm:pt>
    <dgm:pt modelId="{5FDF6F4B-43F8-4192-A5C5-7A4B1054D687}" type="pres">
      <dgm:prSet presAssocID="{24609ACF-9CB0-4141-9032-12C2F4D7F105}" presName="childText" presStyleLbl="conFgAcc1" presStyleIdx="2" presStyleCnt="3" custScaleY="39884" custLinFactNeighborY="39435">
        <dgm:presLayoutVars>
          <dgm:bulletEnabled val="1"/>
        </dgm:presLayoutVars>
      </dgm:prSet>
      <dgm:spPr>
        <a:ln>
          <a:solidFill>
            <a:srgbClr val="00B050"/>
          </a:solidFill>
        </a:ln>
      </dgm:spPr>
      <dgm:t>
        <a:bodyPr/>
        <a:lstStyle/>
        <a:p>
          <a:endParaRPr lang="ru-RU"/>
        </a:p>
      </dgm:t>
    </dgm:pt>
  </dgm:ptLst>
  <dgm:cxnLst>
    <dgm:cxn modelId="{34541EBA-A9C6-4C96-AF6A-933E05CE12EA}" srcId="{A5C3D640-02C3-4DF4-903E-40103C27C561}" destId="{AB3231D2-BC57-44A8-8958-0F14985F9E00}" srcOrd="1" destOrd="0" parTransId="{5F2D4024-546D-4AA6-ACA6-A1C2ABF30E49}" sibTransId="{70DD47BD-667F-42F0-A2B4-4AA3D0BE88CB}"/>
    <dgm:cxn modelId="{93FB17BC-C956-4208-8EBF-70C70F61DF8E}" srcId="{A5C3D640-02C3-4DF4-903E-40103C27C561}" destId="{137D8717-AF74-4D9B-A688-8E97CD26C249}" srcOrd="0" destOrd="0" parTransId="{6DE84F00-DE8E-436B-A6A1-15EE8322861D}" sibTransId="{807449D9-BCCC-4115-8FB7-DB8646E1B3EA}"/>
    <dgm:cxn modelId="{40364994-24CB-4AEF-B57C-44C0D6B363F0}" srcId="{A5C3D640-02C3-4DF4-903E-40103C27C561}" destId="{24609ACF-9CB0-4141-9032-12C2F4D7F105}" srcOrd="2" destOrd="0" parTransId="{7FC1ABF3-B86A-4C69-B2E9-C36EB1AD13A5}" sibTransId="{3F924F78-5516-4D2A-914B-65DCB0F9F7A8}"/>
    <dgm:cxn modelId="{11E20284-51D8-4958-BE2D-311BED825E5C}" type="presOf" srcId="{137D8717-AF74-4D9B-A688-8E97CD26C249}" destId="{E76B1D46-CEDF-4139-A387-33028DCDB341}" srcOrd="1" destOrd="0" presId="urn:microsoft.com/office/officeart/2005/8/layout/list1"/>
    <dgm:cxn modelId="{9E91FEB2-E832-4559-9BA7-EBBAF68E9932}" type="presOf" srcId="{AB3231D2-BC57-44A8-8958-0F14985F9E00}" destId="{3C8659B1-5B6A-4C5E-8C23-FFE8478F9824}" srcOrd="0" destOrd="0" presId="urn:microsoft.com/office/officeart/2005/8/layout/list1"/>
    <dgm:cxn modelId="{921222F9-1CF7-475B-B8D8-E2BBE2B6124E}" type="presOf" srcId="{24609ACF-9CB0-4141-9032-12C2F4D7F105}" destId="{FDDBA082-C135-4809-90F8-6A0EFDDB35C6}" srcOrd="1" destOrd="0" presId="urn:microsoft.com/office/officeart/2005/8/layout/list1"/>
    <dgm:cxn modelId="{7C79E879-53F0-44A8-89F7-F886C288A2C7}" type="presOf" srcId="{137D8717-AF74-4D9B-A688-8E97CD26C249}" destId="{0BDD938F-356B-46C4-AC0C-96CCC7D3BA5F}" srcOrd="0" destOrd="0" presId="urn:microsoft.com/office/officeart/2005/8/layout/list1"/>
    <dgm:cxn modelId="{FD1F8BBF-43D7-4EFB-A068-8FEF81FC2036}" type="presOf" srcId="{24609ACF-9CB0-4141-9032-12C2F4D7F105}" destId="{2D17114C-0C85-4BA9-99EA-4CEF2C8A4213}" srcOrd="0" destOrd="0" presId="urn:microsoft.com/office/officeart/2005/8/layout/list1"/>
    <dgm:cxn modelId="{279AB253-A7FB-4B47-84EC-923000946946}" type="presOf" srcId="{A5C3D640-02C3-4DF4-903E-40103C27C561}" destId="{911DD41E-8F30-464C-BD07-9902F1B93AEF}" srcOrd="0" destOrd="0" presId="urn:microsoft.com/office/officeart/2005/8/layout/list1"/>
    <dgm:cxn modelId="{48AEB669-AA17-4723-97B2-611351A25F94}" type="presOf" srcId="{AB3231D2-BC57-44A8-8958-0F14985F9E00}" destId="{EB2A0E7A-C303-4928-8DA0-64B13AC5899D}" srcOrd="1" destOrd="0" presId="urn:microsoft.com/office/officeart/2005/8/layout/list1"/>
    <dgm:cxn modelId="{D4134995-0052-4E62-A7A9-508411553723}" type="presParOf" srcId="{911DD41E-8F30-464C-BD07-9902F1B93AEF}" destId="{F2F9434D-9B70-4D57-B2AC-3E0D69E36847}" srcOrd="0" destOrd="0" presId="urn:microsoft.com/office/officeart/2005/8/layout/list1"/>
    <dgm:cxn modelId="{A3AFF8C0-8399-4524-9CD7-FC271713A39F}" type="presParOf" srcId="{F2F9434D-9B70-4D57-B2AC-3E0D69E36847}" destId="{0BDD938F-356B-46C4-AC0C-96CCC7D3BA5F}" srcOrd="0" destOrd="0" presId="urn:microsoft.com/office/officeart/2005/8/layout/list1"/>
    <dgm:cxn modelId="{E32B4053-78A4-42CF-B01D-1747C6B75223}" type="presParOf" srcId="{F2F9434D-9B70-4D57-B2AC-3E0D69E36847}" destId="{E76B1D46-CEDF-4139-A387-33028DCDB341}" srcOrd="1" destOrd="0" presId="urn:microsoft.com/office/officeart/2005/8/layout/list1"/>
    <dgm:cxn modelId="{FBD05C84-FF8A-4FDC-9B9B-A7396F639983}" type="presParOf" srcId="{911DD41E-8F30-464C-BD07-9902F1B93AEF}" destId="{4D72C9AE-3E2E-4B62-B18F-37A950C37E24}" srcOrd="1" destOrd="0" presId="urn:microsoft.com/office/officeart/2005/8/layout/list1"/>
    <dgm:cxn modelId="{A0E358C2-2B4C-49ED-8A0A-A010021885F6}" type="presParOf" srcId="{911DD41E-8F30-464C-BD07-9902F1B93AEF}" destId="{FC00E1FF-DB19-4311-96ED-065944785139}" srcOrd="2" destOrd="0" presId="urn:microsoft.com/office/officeart/2005/8/layout/list1"/>
    <dgm:cxn modelId="{A5E61CCF-C96A-4D4A-A7D7-4107404FE40A}" type="presParOf" srcId="{911DD41E-8F30-464C-BD07-9902F1B93AEF}" destId="{2E8E56BB-C2F1-4996-8228-71000B83506C}" srcOrd="3" destOrd="0" presId="urn:microsoft.com/office/officeart/2005/8/layout/list1"/>
    <dgm:cxn modelId="{84236608-1A6A-4967-BE83-6DFF8C5D242F}" type="presParOf" srcId="{911DD41E-8F30-464C-BD07-9902F1B93AEF}" destId="{71DB666A-B3FE-4846-B64E-E88359B80EA2}" srcOrd="4" destOrd="0" presId="urn:microsoft.com/office/officeart/2005/8/layout/list1"/>
    <dgm:cxn modelId="{84E5C661-10C5-4127-9676-A1AFFAAB6D4B}" type="presParOf" srcId="{71DB666A-B3FE-4846-B64E-E88359B80EA2}" destId="{3C8659B1-5B6A-4C5E-8C23-FFE8478F9824}" srcOrd="0" destOrd="0" presId="urn:microsoft.com/office/officeart/2005/8/layout/list1"/>
    <dgm:cxn modelId="{B33846D5-B912-4883-BB22-3821903DF2B0}" type="presParOf" srcId="{71DB666A-B3FE-4846-B64E-E88359B80EA2}" destId="{EB2A0E7A-C303-4928-8DA0-64B13AC5899D}" srcOrd="1" destOrd="0" presId="urn:microsoft.com/office/officeart/2005/8/layout/list1"/>
    <dgm:cxn modelId="{E1C07A65-53D9-4AEE-B102-997546BCF2CE}" type="presParOf" srcId="{911DD41E-8F30-464C-BD07-9902F1B93AEF}" destId="{1AE3CFE8-CDBD-408C-9BF1-DF06B339C5D0}" srcOrd="5" destOrd="0" presId="urn:microsoft.com/office/officeart/2005/8/layout/list1"/>
    <dgm:cxn modelId="{FF3E842E-19EC-4C2D-BE56-C122CF12E2FE}" type="presParOf" srcId="{911DD41E-8F30-464C-BD07-9902F1B93AEF}" destId="{DED7A413-8782-4E27-A37B-39E2CF7B7B85}" srcOrd="6" destOrd="0" presId="urn:microsoft.com/office/officeart/2005/8/layout/list1"/>
    <dgm:cxn modelId="{3B9B7DBF-5163-4BC5-9063-1EEF2D4D1AF4}" type="presParOf" srcId="{911DD41E-8F30-464C-BD07-9902F1B93AEF}" destId="{F4C8448A-27CD-4B0C-9970-F286975183C3}" srcOrd="7" destOrd="0" presId="urn:microsoft.com/office/officeart/2005/8/layout/list1"/>
    <dgm:cxn modelId="{33093C60-DB4F-4402-8FE0-C41E39F40819}" type="presParOf" srcId="{911DD41E-8F30-464C-BD07-9902F1B93AEF}" destId="{DCDCCD52-85B7-40EF-A2F6-B2218F7D234F}" srcOrd="8" destOrd="0" presId="urn:microsoft.com/office/officeart/2005/8/layout/list1"/>
    <dgm:cxn modelId="{A30C1071-BD7A-415F-9394-097D8DFEE4AA}" type="presParOf" srcId="{DCDCCD52-85B7-40EF-A2F6-B2218F7D234F}" destId="{2D17114C-0C85-4BA9-99EA-4CEF2C8A4213}" srcOrd="0" destOrd="0" presId="urn:microsoft.com/office/officeart/2005/8/layout/list1"/>
    <dgm:cxn modelId="{3CA21A06-BD25-4367-91A7-565A3C18D23F}" type="presParOf" srcId="{DCDCCD52-85B7-40EF-A2F6-B2218F7D234F}" destId="{FDDBA082-C135-4809-90F8-6A0EFDDB35C6}" srcOrd="1" destOrd="0" presId="urn:microsoft.com/office/officeart/2005/8/layout/list1"/>
    <dgm:cxn modelId="{CC235754-3220-41C7-809A-A331FABA79D3}" type="presParOf" srcId="{911DD41E-8F30-464C-BD07-9902F1B93AEF}" destId="{D2F17091-E82F-40A5-A636-69519EC6EF7C}" srcOrd="9" destOrd="0" presId="urn:microsoft.com/office/officeart/2005/8/layout/list1"/>
    <dgm:cxn modelId="{9CB3471B-AFF1-4023-9419-08E799C17E5E}" type="presParOf" srcId="{911DD41E-8F30-464C-BD07-9902F1B93AEF}" destId="{5FDF6F4B-43F8-4192-A5C5-7A4B1054D68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5E863-5749-4D76-B740-F15841B1F9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20C4D46-9D86-41FC-8F6B-ADB0A934F4DD}">
      <dgm:prSet phldrT="[Текст]" custT="1"/>
      <dgm:spPr>
        <a:solidFill>
          <a:srgbClr val="7030A0"/>
        </a:solidFill>
      </dgm:spPr>
      <dgm:t>
        <a:bodyPr/>
        <a:lstStyle/>
        <a:p>
          <a:pPr algn="ctr"/>
          <a:r>
            <a:rPr lang="ru-RU" sz="1300" b="1" dirty="0" smtClean="0">
              <a:latin typeface="Arial" pitchFamily="34" charset="0"/>
              <a:cs typeface="Arial" pitchFamily="34" charset="0"/>
            </a:rPr>
            <a:t> оказать квалифицированную педагогическую поддержку родителям</a:t>
          </a:r>
        </a:p>
      </dgm:t>
    </dgm:pt>
    <dgm:pt modelId="{F33C4197-3D6D-4EA6-BAFE-8C5835A00669}" type="parTrans" cxnId="{AB01F826-3F4F-49A0-838B-C4334F07AE21}">
      <dgm:prSet/>
      <dgm:spPr/>
      <dgm:t>
        <a:bodyPr/>
        <a:lstStyle/>
        <a:p>
          <a:endParaRPr lang="ru-RU"/>
        </a:p>
      </dgm:t>
    </dgm:pt>
    <dgm:pt modelId="{5B6CE551-B826-4CE1-AF4F-A71422B2B80D}" type="sibTrans" cxnId="{AB01F826-3F4F-49A0-838B-C4334F07AE21}">
      <dgm:prSet/>
      <dgm:spPr/>
      <dgm:t>
        <a:bodyPr/>
        <a:lstStyle/>
        <a:p>
          <a:endParaRPr lang="ru-RU"/>
        </a:p>
      </dgm:t>
    </dgm:pt>
    <dgm:pt modelId="{5319836C-9742-4093-A1B9-9C553575AD2C}">
      <dgm:prSet phldrT="[Текст]" custT="1"/>
      <dgm:spPr>
        <a:solidFill>
          <a:srgbClr val="CC00FF"/>
        </a:solidFill>
      </dgm:spPr>
      <dgm:t>
        <a:bodyPr/>
        <a:lstStyle/>
        <a:p>
          <a:pPr algn="ctr"/>
          <a:r>
            <a:rPr lang="ru-RU" sz="1400" b="1" dirty="0" smtClean="0">
              <a:latin typeface="Arial" pitchFamily="34" charset="0"/>
              <a:cs typeface="Arial" pitchFamily="34" charset="0"/>
            </a:rPr>
            <a:t>привлечь к коррекционно-воспитательной работе всю семью ребенка </a:t>
          </a:r>
          <a:endParaRPr lang="ru-RU" sz="1400" b="1" dirty="0">
            <a:latin typeface="Arial" pitchFamily="34" charset="0"/>
            <a:cs typeface="Arial" pitchFamily="34" charset="0"/>
          </a:endParaRPr>
        </a:p>
      </dgm:t>
    </dgm:pt>
    <dgm:pt modelId="{9D7FC861-242E-4767-BF72-ACE79664A6A2}" type="sibTrans" cxnId="{94C5A062-D466-4078-9915-6F3B385762E4}">
      <dgm:prSet/>
      <dgm:spPr/>
      <dgm:t>
        <a:bodyPr/>
        <a:lstStyle/>
        <a:p>
          <a:endParaRPr lang="ru-RU"/>
        </a:p>
      </dgm:t>
    </dgm:pt>
    <dgm:pt modelId="{B968C6A5-BAFC-4003-A27C-C567BB4DA313}" type="parTrans" cxnId="{94C5A062-D466-4078-9915-6F3B385762E4}">
      <dgm:prSet/>
      <dgm:spPr/>
      <dgm:t>
        <a:bodyPr/>
        <a:lstStyle/>
        <a:p>
          <a:endParaRPr lang="ru-RU"/>
        </a:p>
      </dgm:t>
    </dgm:pt>
    <dgm:pt modelId="{9B878C74-81A3-41F7-BAD5-3B75846CFBBF}" type="pres">
      <dgm:prSet presAssocID="{EB45E863-5749-4D76-B740-F15841B1F936}" presName="linear" presStyleCnt="0">
        <dgm:presLayoutVars>
          <dgm:dir/>
          <dgm:animLvl val="lvl"/>
          <dgm:resizeHandles val="exact"/>
        </dgm:presLayoutVars>
      </dgm:prSet>
      <dgm:spPr/>
      <dgm:t>
        <a:bodyPr/>
        <a:lstStyle/>
        <a:p>
          <a:endParaRPr lang="ru-RU"/>
        </a:p>
      </dgm:t>
    </dgm:pt>
    <dgm:pt modelId="{0ED393EF-258E-447B-87DE-C14F626A2AD1}" type="pres">
      <dgm:prSet presAssocID="{A20C4D46-9D86-41FC-8F6B-ADB0A934F4DD}" presName="parentLin" presStyleCnt="0"/>
      <dgm:spPr/>
    </dgm:pt>
    <dgm:pt modelId="{330F0F5C-D0E2-4999-BEEF-DCA9EC42687A}" type="pres">
      <dgm:prSet presAssocID="{A20C4D46-9D86-41FC-8F6B-ADB0A934F4DD}" presName="parentLeftMargin" presStyleLbl="node1" presStyleIdx="0" presStyleCnt="2"/>
      <dgm:spPr/>
      <dgm:t>
        <a:bodyPr/>
        <a:lstStyle/>
        <a:p>
          <a:endParaRPr lang="ru-RU"/>
        </a:p>
      </dgm:t>
    </dgm:pt>
    <dgm:pt modelId="{30CECF16-1CD6-474A-8642-63002724E4EA}" type="pres">
      <dgm:prSet presAssocID="{A20C4D46-9D86-41FC-8F6B-ADB0A934F4DD}" presName="parentText" presStyleLbl="node1" presStyleIdx="0" presStyleCnt="2" custScaleX="126793" custLinFactNeighborX="1794" custLinFactNeighborY="5363">
        <dgm:presLayoutVars>
          <dgm:chMax val="0"/>
          <dgm:bulletEnabled val="1"/>
        </dgm:presLayoutVars>
      </dgm:prSet>
      <dgm:spPr/>
      <dgm:t>
        <a:bodyPr/>
        <a:lstStyle/>
        <a:p>
          <a:endParaRPr lang="ru-RU"/>
        </a:p>
      </dgm:t>
    </dgm:pt>
    <dgm:pt modelId="{915071CA-A205-43B6-A6B1-C0A13C716758}" type="pres">
      <dgm:prSet presAssocID="{A20C4D46-9D86-41FC-8F6B-ADB0A934F4DD}" presName="negativeSpace" presStyleCnt="0"/>
      <dgm:spPr/>
    </dgm:pt>
    <dgm:pt modelId="{6C491C90-83D4-4CDC-97AF-4791C1C89ACC}" type="pres">
      <dgm:prSet presAssocID="{A20C4D46-9D86-41FC-8F6B-ADB0A934F4DD}" presName="childText" presStyleLbl="conFgAcc1" presStyleIdx="0" presStyleCnt="2">
        <dgm:presLayoutVars>
          <dgm:bulletEnabled val="1"/>
        </dgm:presLayoutVars>
      </dgm:prSet>
      <dgm:spPr>
        <a:ln>
          <a:solidFill>
            <a:srgbClr val="FF6600"/>
          </a:solidFill>
        </a:ln>
      </dgm:spPr>
    </dgm:pt>
    <dgm:pt modelId="{8880E268-D66B-4A24-AB0B-17D455C288A6}" type="pres">
      <dgm:prSet presAssocID="{5B6CE551-B826-4CE1-AF4F-A71422B2B80D}" presName="spaceBetweenRectangles" presStyleCnt="0"/>
      <dgm:spPr/>
    </dgm:pt>
    <dgm:pt modelId="{C9AB5561-0024-4763-910B-0DEBE3EBD5B3}" type="pres">
      <dgm:prSet presAssocID="{5319836C-9742-4093-A1B9-9C553575AD2C}" presName="parentLin" presStyleCnt="0"/>
      <dgm:spPr/>
    </dgm:pt>
    <dgm:pt modelId="{12FDA43D-06C5-4868-A755-4E4B37E8D433}" type="pres">
      <dgm:prSet presAssocID="{5319836C-9742-4093-A1B9-9C553575AD2C}" presName="parentLeftMargin" presStyleLbl="node1" presStyleIdx="0" presStyleCnt="2"/>
      <dgm:spPr/>
      <dgm:t>
        <a:bodyPr/>
        <a:lstStyle/>
        <a:p>
          <a:endParaRPr lang="ru-RU"/>
        </a:p>
      </dgm:t>
    </dgm:pt>
    <dgm:pt modelId="{F4E6C00C-5F45-4545-83ED-76BD87C0917A}" type="pres">
      <dgm:prSet presAssocID="{5319836C-9742-4093-A1B9-9C553575AD2C}" presName="parentText" presStyleLbl="node1" presStyleIdx="1" presStyleCnt="2" custScaleX="126887">
        <dgm:presLayoutVars>
          <dgm:chMax val="0"/>
          <dgm:bulletEnabled val="1"/>
        </dgm:presLayoutVars>
      </dgm:prSet>
      <dgm:spPr/>
      <dgm:t>
        <a:bodyPr/>
        <a:lstStyle/>
        <a:p>
          <a:endParaRPr lang="ru-RU"/>
        </a:p>
      </dgm:t>
    </dgm:pt>
    <dgm:pt modelId="{FED7786E-11D1-4DE4-8A0B-72321DEB2C99}" type="pres">
      <dgm:prSet presAssocID="{5319836C-9742-4093-A1B9-9C553575AD2C}" presName="negativeSpace" presStyleCnt="0"/>
      <dgm:spPr/>
    </dgm:pt>
    <dgm:pt modelId="{AC41327D-4350-4434-B1A6-9F3049CE42BB}" type="pres">
      <dgm:prSet presAssocID="{5319836C-9742-4093-A1B9-9C553575AD2C}" presName="childText" presStyleLbl="conFgAcc1" presStyleIdx="1" presStyleCnt="2">
        <dgm:presLayoutVars>
          <dgm:bulletEnabled val="1"/>
        </dgm:presLayoutVars>
      </dgm:prSet>
      <dgm:spPr>
        <a:ln>
          <a:solidFill>
            <a:srgbClr val="CC00FF"/>
          </a:solidFill>
        </a:ln>
      </dgm:spPr>
    </dgm:pt>
  </dgm:ptLst>
  <dgm:cxnLst>
    <dgm:cxn modelId="{AB01F826-3F4F-49A0-838B-C4334F07AE21}" srcId="{EB45E863-5749-4D76-B740-F15841B1F936}" destId="{A20C4D46-9D86-41FC-8F6B-ADB0A934F4DD}" srcOrd="0" destOrd="0" parTransId="{F33C4197-3D6D-4EA6-BAFE-8C5835A00669}" sibTransId="{5B6CE551-B826-4CE1-AF4F-A71422B2B80D}"/>
    <dgm:cxn modelId="{ADA06B51-7FC2-4082-BA90-BA9CB601179C}" type="presOf" srcId="{EB45E863-5749-4D76-B740-F15841B1F936}" destId="{9B878C74-81A3-41F7-BAD5-3B75846CFBBF}" srcOrd="0" destOrd="0" presId="urn:microsoft.com/office/officeart/2005/8/layout/list1"/>
    <dgm:cxn modelId="{B64F2685-1487-4987-86F3-13AABB0BBA32}" type="presOf" srcId="{5319836C-9742-4093-A1B9-9C553575AD2C}" destId="{F4E6C00C-5F45-4545-83ED-76BD87C0917A}" srcOrd="1" destOrd="0" presId="urn:microsoft.com/office/officeart/2005/8/layout/list1"/>
    <dgm:cxn modelId="{94C5A062-D466-4078-9915-6F3B385762E4}" srcId="{EB45E863-5749-4D76-B740-F15841B1F936}" destId="{5319836C-9742-4093-A1B9-9C553575AD2C}" srcOrd="1" destOrd="0" parTransId="{B968C6A5-BAFC-4003-A27C-C567BB4DA313}" sibTransId="{9D7FC861-242E-4767-BF72-ACE79664A6A2}"/>
    <dgm:cxn modelId="{AD0D8E6B-B277-478E-87F0-5835C9F214E2}" type="presOf" srcId="{A20C4D46-9D86-41FC-8F6B-ADB0A934F4DD}" destId="{30CECF16-1CD6-474A-8642-63002724E4EA}" srcOrd="1" destOrd="0" presId="urn:microsoft.com/office/officeart/2005/8/layout/list1"/>
    <dgm:cxn modelId="{6253191B-AD61-483D-B6E1-72AB8A929813}" type="presOf" srcId="{5319836C-9742-4093-A1B9-9C553575AD2C}" destId="{12FDA43D-06C5-4868-A755-4E4B37E8D433}" srcOrd="0" destOrd="0" presId="urn:microsoft.com/office/officeart/2005/8/layout/list1"/>
    <dgm:cxn modelId="{9566BF01-A507-4CCD-A3A0-1673C1DBCFA5}" type="presOf" srcId="{A20C4D46-9D86-41FC-8F6B-ADB0A934F4DD}" destId="{330F0F5C-D0E2-4999-BEEF-DCA9EC42687A}" srcOrd="0" destOrd="0" presId="urn:microsoft.com/office/officeart/2005/8/layout/list1"/>
    <dgm:cxn modelId="{F2AFC07C-A428-455E-85B1-111350A4B956}" type="presParOf" srcId="{9B878C74-81A3-41F7-BAD5-3B75846CFBBF}" destId="{0ED393EF-258E-447B-87DE-C14F626A2AD1}" srcOrd="0" destOrd="0" presId="urn:microsoft.com/office/officeart/2005/8/layout/list1"/>
    <dgm:cxn modelId="{B5C2E1BC-D372-4E55-BBA6-98FD2D45587D}" type="presParOf" srcId="{0ED393EF-258E-447B-87DE-C14F626A2AD1}" destId="{330F0F5C-D0E2-4999-BEEF-DCA9EC42687A}" srcOrd="0" destOrd="0" presId="urn:microsoft.com/office/officeart/2005/8/layout/list1"/>
    <dgm:cxn modelId="{9940ED60-FFD9-4F80-A3E7-9E0F916197DF}" type="presParOf" srcId="{0ED393EF-258E-447B-87DE-C14F626A2AD1}" destId="{30CECF16-1CD6-474A-8642-63002724E4EA}" srcOrd="1" destOrd="0" presId="urn:microsoft.com/office/officeart/2005/8/layout/list1"/>
    <dgm:cxn modelId="{DC7E41C4-9A44-40CF-880A-4C2F0D818624}" type="presParOf" srcId="{9B878C74-81A3-41F7-BAD5-3B75846CFBBF}" destId="{915071CA-A205-43B6-A6B1-C0A13C716758}" srcOrd="1" destOrd="0" presId="urn:microsoft.com/office/officeart/2005/8/layout/list1"/>
    <dgm:cxn modelId="{B91051F0-1C5F-44F3-87F2-93E4F4CA0AD2}" type="presParOf" srcId="{9B878C74-81A3-41F7-BAD5-3B75846CFBBF}" destId="{6C491C90-83D4-4CDC-97AF-4791C1C89ACC}" srcOrd="2" destOrd="0" presId="urn:microsoft.com/office/officeart/2005/8/layout/list1"/>
    <dgm:cxn modelId="{DEC826E2-0B73-429C-864C-9E6844296543}" type="presParOf" srcId="{9B878C74-81A3-41F7-BAD5-3B75846CFBBF}" destId="{8880E268-D66B-4A24-AB0B-17D455C288A6}" srcOrd="3" destOrd="0" presId="urn:microsoft.com/office/officeart/2005/8/layout/list1"/>
    <dgm:cxn modelId="{C3214FB4-480B-4499-9521-9BB35E7E5A72}" type="presParOf" srcId="{9B878C74-81A3-41F7-BAD5-3B75846CFBBF}" destId="{C9AB5561-0024-4763-910B-0DEBE3EBD5B3}" srcOrd="4" destOrd="0" presId="urn:microsoft.com/office/officeart/2005/8/layout/list1"/>
    <dgm:cxn modelId="{C0710692-C453-4CF3-A34C-CFBF9BAF02DB}" type="presParOf" srcId="{C9AB5561-0024-4763-910B-0DEBE3EBD5B3}" destId="{12FDA43D-06C5-4868-A755-4E4B37E8D433}" srcOrd="0" destOrd="0" presId="urn:microsoft.com/office/officeart/2005/8/layout/list1"/>
    <dgm:cxn modelId="{786F72F5-42FF-47F9-9818-2E429E3839C9}" type="presParOf" srcId="{C9AB5561-0024-4763-910B-0DEBE3EBD5B3}" destId="{F4E6C00C-5F45-4545-83ED-76BD87C0917A}" srcOrd="1" destOrd="0" presId="urn:microsoft.com/office/officeart/2005/8/layout/list1"/>
    <dgm:cxn modelId="{5F1C4964-4549-4336-BA50-D4925D9EB06F}" type="presParOf" srcId="{9B878C74-81A3-41F7-BAD5-3B75846CFBBF}" destId="{FED7786E-11D1-4DE4-8A0B-72321DEB2C99}" srcOrd="5" destOrd="0" presId="urn:microsoft.com/office/officeart/2005/8/layout/list1"/>
    <dgm:cxn modelId="{19099CF7-5EEF-43E4-B69B-0A4FDA9A8800}" type="presParOf" srcId="{9B878C74-81A3-41F7-BAD5-3B75846CFBBF}" destId="{AC41327D-4350-4434-B1A6-9F3049CE42BB}"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0E1FF-DB19-4311-96ED-065944785139}">
      <dsp:nvSpPr>
        <dsp:cNvPr id="0" name=""/>
        <dsp:cNvSpPr/>
      </dsp:nvSpPr>
      <dsp:spPr>
        <a:xfrm>
          <a:off x="0" y="0"/>
          <a:ext cx="8429684" cy="711825"/>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E76B1D46-CEDF-4139-A387-33028DCDB341}">
      <dsp:nvSpPr>
        <dsp:cNvPr id="0" name=""/>
        <dsp:cNvSpPr/>
      </dsp:nvSpPr>
      <dsp:spPr>
        <a:xfrm>
          <a:off x="398989" y="0"/>
          <a:ext cx="7678978" cy="619407"/>
        </a:xfrm>
        <a:prstGeom prst="roundRect">
          <a:avLst/>
        </a:prstGeom>
        <a:solidFill>
          <a:srgbClr val="0070C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3035" tIns="0" rIns="223035" bIns="0" numCol="1" spcCol="1270" anchor="ctr" anchorCtr="0">
          <a:noAutofit/>
        </a:bodyPr>
        <a:lstStyle/>
        <a:p>
          <a:pPr lvl="0" algn="ctr" defTabSz="622300">
            <a:lnSpc>
              <a:spcPct val="90000"/>
            </a:lnSpc>
            <a:spcBef>
              <a:spcPct val="0"/>
            </a:spcBef>
            <a:spcAft>
              <a:spcPct val="35000"/>
            </a:spcAft>
          </a:pPr>
          <a:r>
            <a:rPr lang="ru-RU" sz="1400" b="1" kern="1200" dirty="0" smtClean="0">
              <a:latin typeface="Arial" pitchFamily="34" charset="0"/>
              <a:cs typeface="Arial" pitchFamily="34" charset="0"/>
            </a:rPr>
            <a:t>еженедельно информировать родителей о проведенных занятиях, предлагать задания для закрепления изученного материала</a:t>
          </a:r>
          <a:endParaRPr lang="ru-RU" sz="1400" b="1" kern="1200" dirty="0">
            <a:latin typeface="Arial" pitchFamily="34" charset="0"/>
            <a:cs typeface="Arial" pitchFamily="34" charset="0"/>
          </a:endParaRPr>
        </a:p>
      </dsp:txBody>
      <dsp:txXfrm>
        <a:off x="429226" y="30237"/>
        <a:ext cx="7618504" cy="558933"/>
      </dsp:txXfrm>
    </dsp:sp>
    <dsp:sp modelId="{DED7A413-8782-4E27-A37B-39E2CF7B7B85}">
      <dsp:nvSpPr>
        <dsp:cNvPr id="0" name=""/>
        <dsp:cNvSpPr/>
      </dsp:nvSpPr>
      <dsp:spPr>
        <a:xfrm>
          <a:off x="0" y="1269463"/>
          <a:ext cx="8429684" cy="659344"/>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EB2A0E7A-C303-4928-8DA0-64B13AC5899D}">
      <dsp:nvSpPr>
        <dsp:cNvPr id="0" name=""/>
        <dsp:cNvSpPr/>
      </dsp:nvSpPr>
      <dsp:spPr>
        <a:xfrm>
          <a:off x="470456" y="865315"/>
          <a:ext cx="7615486" cy="916265"/>
        </a:xfrm>
        <a:prstGeom prst="roundRect">
          <a:avLst/>
        </a:prstGeom>
        <a:solidFill>
          <a:schemeClr val="accent2">
            <a:lumMod val="7500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23035" tIns="0" rIns="223035" bIns="0" numCol="1" spcCol="1270" anchor="ctr" anchorCtr="0">
          <a:noAutofit/>
        </a:bodyPr>
        <a:lstStyle/>
        <a:p>
          <a:pPr lvl="0" algn="ctr" defTabSz="622300">
            <a:lnSpc>
              <a:spcPct val="90000"/>
            </a:lnSpc>
            <a:spcBef>
              <a:spcPct val="0"/>
            </a:spcBef>
            <a:spcAft>
              <a:spcPct val="35000"/>
            </a:spcAft>
          </a:pPr>
          <a:r>
            <a:rPr lang="ru-RU" sz="1400" b="1" kern="1200" dirty="0" smtClean="0">
              <a:latin typeface="Arial" pitchFamily="34" charset="0"/>
              <a:cs typeface="Arial" pitchFamily="34" charset="0"/>
            </a:rPr>
            <a:t>разъяснить и показать родителям, в чем состоит коррекционно-воспитательная работа, подчеркнуть полезность разумных требований к ребенку, необходимость закрепления достигнутого на занятиях в домашних условиях</a:t>
          </a:r>
          <a:endParaRPr lang="ru-RU" sz="1400" b="1" kern="1200" dirty="0">
            <a:latin typeface="Arial" pitchFamily="34" charset="0"/>
            <a:cs typeface="Arial" pitchFamily="34" charset="0"/>
          </a:endParaRPr>
        </a:p>
      </dsp:txBody>
      <dsp:txXfrm>
        <a:off x="515184" y="910043"/>
        <a:ext cx="7526030" cy="826809"/>
      </dsp:txXfrm>
    </dsp:sp>
    <dsp:sp modelId="{5FDF6F4B-43F8-4192-A5C5-7A4B1054D687}">
      <dsp:nvSpPr>
        <dsp:cNvPr id="0" name=""/>
        <dsp:cNvSpPr/>
      </dsp:nvSpPr>
      <dsp:spPr>
        <a:xfrm>
          <a:off x="0" y="2212361"/>
          <a:ext cx="8429684" cy="653299"/>
        </a:xfrm>
        <a:prstGeom prst="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FDDBA082-C135-4809-90F8-6A0EFDDB35C6}">
      <dsp:nvSpPr>
        <dsp:cNvPr id="0" name=""/>
        <dsp:cNvSpPr/>
      </dsp:nvSpPr>
      <dsp:spPr>
        <a:xfrm>
          <a:off x="395141" y="2037855"/>
          <a:ext cx="7561139" cy="627850"/>
        </a:xfrm>
        <a:prstGeom prst="roundRect">
          <a:avLst/>
        </a:prstGeom>
        <a:solidFill>
          <a:srgbClr val="00B05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3035" tIns="0" rIns="223035" bIns="0" numCol="1" spcCol="1270" anchor="ctr" anchorCtr="0">
          <a:noAutofit/>
        </a:bodyPr>
        <a:lstStyle/>
        <a:p>
          <a:pPr lvl="0" algn="ctr" defTabSz="622300">
            <a:lnSpc>
              <a:spcPct val="90000"/>
            </a:lnSpc>
            <a:spcBef>
              <a:spcPct val="0"/>
            </a:spcBef>
            <a:spcAft>
              <a:spcPct val="35000"/>
            </a:spcAft>
          </a:pPr>
          <a:r>
            <a:rPr lang="ru-RU" sz="1400" b="1" kern="1200" dirty="0" smtClean="0">
              <a:latin typeface="Arial" pitchFamily="34" charset="0"/>
              <a:cs typeface="Arial" pitchFamily="34" charset="0"/>
            </a:rPr>
            <a:t>Повысить педагогическую культуру родителей</a:t>
          </a:r>
          <a:endParaRPr lang="ru-RU" sz="1400" b="1" kern="1200" dirty="0">
            <a:latin typeface="Arial" pitchFamily="34" charset="0"/>
            <a:cs typeface="Arial" pitchFamily="34" charset="0"/>
          </a:endParaRPr>
        </a:p>
      </dsp:txBody>
      <dsp:txXfrm>
        <a:off x="425790" y="2068504"/>
        <a:ext cx="7499841" cy="566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91C90-83D4-4CDC-97AF-4791C1C89ACC}">
      <dsp:nvSpPr>
        <dsp:cNvPr id="0" name=""/>
        <dsp:cNvSpPr/>
      </dsp:nvSpPr>
      <dsp:spPr>
        <a:xfrm>
          <a:off x="0" y="358432"/>
          <a:ext cx="8429684" cy="579600"/>
        </a:xfrm>
        <a:prstGeom prst="rect">
          <a:avLst/>
        </a:prstGeom>
        <a:solidFill>
          <a:schemeClr val="lt1">
            <a:alpha val="90000"/>
            <a:hueOff val="0"/>
            <a:satOff val="0"/>
            <a:lumOff val="0"/>
            <a:alphaOff val="0"/>
          </a:schemeClr>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dsp:style>
    </dsp:sp>
    <dsp:sp modelId="{30CECF16-1CD6-474A-8642-63002724E4EA}">
      <dsp:nvSpPr>
        <dsp:cNvPr id="0" name=""/>
        <dsp:cNvSpPr/>
      </dsp:nvSpPr>
      <dsp:spPr>
        <a:xfrm>
          <a:off x="429045" y="55364"/>
          <a:ext cx="7481774" cy="67896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35" tIns="0" rIns="223035" bIns="0" numCol="1" spcCol="1270" anchor="ctr" anchorCtr="0">
          <a:noAutofit/>
        </a:bodyPr>
        <a:lstStyle/>
        <a:p>
          <a:pPr lvl="0" algn="ctr" defTabSz="577850">
            <a:lnSpc>
              <a:spcPct val="90000"/>
            </a:lnSpc>
            <a:spcBef>
              <a:spcPct val="0"/>
            </a:spcBef>
            <a:spcAft>
              <a:spcPct val="35000"/>
            </a:spcAft>
          </a:pPr>
          <a:r>
            <a:rPr lang="ru-RU" sz="1300" b="1" kern="1200" dirty="0" smtClean="0">
              <a:latin typeface="Arial" pitchFamily="34" charset="0"/>
              <a:cs typeface="Arial" pitchFamily="34" charset="0"/>
            </a:rPr>
            <a:t> оказать квалифицированную педагогическую поддержку родителям</a:t>
          </a:r>
        </a:p>
      </dsp:txBody>
      <dsp:txXfrm>
        <a:off x="462189" y="88508"/>
        <a:ext cx="7415486" cy="612672"/>
      </dsp:txXfrm>
    </dsp:sp>
    <dsp:sp modelId="{AC41327D-4350-4434-B1A6-9F3049CE42BB}">
      <dsp:nvSpPr>
        <dsp:cNvPr id="0" name=""/>
        <dsp:cNvSpPr/>
      </dsp:nvSpPr>
      <dsp:spPr>
        <a:xfrm>
          <a:off x="0" y="1401712"/>
          <a:ext cx="8429684" cy="579600"/>
        </a:xfrm>
        <a:prstGeom prst="rect">
          <a:avLst/>
        </a:prstGeom>
        <a:solidFill>
          <a:schemeClr val="lt1">
            <a:alpha val="90000"/>
            <a:hueOff val="0"/>
            <a:satOff val="0"/>
            <a:lumOff val="0"/>
            <a:alphaOff val="0"/>
          </a:schemeClr>
        </a:solidFill>
        <a:ln w="25400" cap="flat" cmpd="sng" algn="ctr">
          <a:solidFill>
            <a:srgbClr val="CC00FF"/>
          </a:solidFill>
          <a:prstDash val="solid"/>
        </a:ln>
        <a:effectLst/>
      </dsp:spPr>
      <dsp:style>
        <a:lnRef idx="2">
          <a:scrgbClr r="0" g="0" b="0"/>
        </a:lnRef>
        <a:fillRef idx="1">
          <a:scrgbClr r="0" g="0" b="0"/>
        </a:fillRef>
        <a:effectRef idx="0">
          <a:scrgbClr r="0" g="0" b="0"/>
        </a:effectRef>
        <a:fontRef idx="minor"/>
      </dsp:style>
    </dsp:sp>
    <dsp:sp modelId="{F4E6C00C-5F45-4545-83ED-76BD87C0917A}">
      <dsp:nvSpPr>
        <dsp:cNvPr id="0" name=""/>
        <dsp:cNvSpPr/>
      </dsp:nvSpPr>
      <dsp:spPr>
        <a:xfrm>
          <a:off x="421484" y="1062231"/>
          <a:ext cx="7487321" cy="678960"/>
        </a:xfrm>
        <a:prstGeom prst="roundRect">
          <a:avLst/>
        </a:prstGeom>
        <a:solidFill>
          <a:srgbClr val="CC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35" tIns="0" rIns="223035" bIns="0" numCol="1" spcCol="1270" anchor="ctr" anchorCtr="0">
          <a:noAutofit/>
        </a:bodyPr>
        <a:lstStyle/>
        <a:p>
          <a:pPr lvl="0" algn="ctr" defTabSz="622300">
            <a:lnSpc>
              <a:spcPct val="90000"/>
            </a:lnSpc>
            <a:spcBef>
              <a:spcPct val="0"/>
            </a:spcBef>
            <a:spcAft>
              <a:spcPct val="35000"/>
            </a:spcAft>
          </a:pPr>
          <a:r>
            <a:rPr lang="ru-RU" sz="1400" b="1" kern="1200" dirty="0" smtClean="0">
              <a:latin typeface="Arial" pitchFamily="34" charset="0"/>
              <a:cs typeface="Arial" pitchFamily="34" charset="0"/>
            </a:rPr>
            <a:t>привлечь к коррекционно-воспитательной работе всю семью ребенка </a:t>
          </a:r>
          <a:endParaRPr lang="ru-RU" sz="1400" b="1" kern="1200" dirty="0">
            <a:latin typeface="Arial" pitchFamily="34" charset="0"/>
            <a:cs typeface="Arial" pitchFamily="34" charset="0"/>
          </a:endParaRPr>
        </a:p>
      </dsp:txBody>
      <dsp:txXfrm>
        <a:off x="454628" y="1095375"/>
        <a:ext cx="7421033"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10B3B-D456-4CDE-9F7D-F964CD469D5C}" type="datetimeFigureOut">
              <a:rPr lang="ru-RU" smtClean="0"/>
              <a:t>16.05.2018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578A4-3FE4-4D57-B066-6F9E8301AE16}" type="slidenum">
              <a:rPr lang="ru-RU" smtClean="0"/>
              <a:t>‹#›</a:t>
            </a:fld>
            <a:endParaRPr lang="ru-RU"/>
          </a:p>
        </p:txBody>
      </p:sp>
    </p:spTree>
    <p:extLst>
      <p:ext uri="{BB962C8B-B14F-4D97-AF65-F5344CB8AC3E}">
        <p14:creationId xmlns:p14="http://schemas.microsoft.com/office/powerpoint/2010/main" val="46029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uchportal.ru/load/26" TargetMode="External"/><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628775"/>
            <a:ext cx="9144000" cy="3240088"/>
          </a:xfrm>
          <a:prstGeom prst="rect">
            <a:avLst/>
          </a:prstGeom>
          <a:gradFill rotWithShape="0">
            <a:gsLst>
              <a:gs pos="0">
                <a:srgbClr val="71C4F0"/>
              </a:gs>
              <a:gs pos="100000">
                <a:schemeClr val="bg1"/>
              </a:gs>
            </a:gsLst>
            <a:lin ang="5400000" scaled="1"/>
          </a:gradFill>
          <a:ln w="9525">
            <a:noFill/>
            <a:miter lim="800000"/>
            <a:headEnd/>
            <a:tailEnd/>
          </a:ln>
        </p:spPr>
        <p:txBody>
          <a:bodyPr wrap="none" anchor="ctr"/>
          <a:lstStyle/>
          <a:p>
            <a:pPr algn="ctr" fontAlgn="base">
              <a:spcBef>
                <a:spcPct val="0"/>
              </a:spcBef>
              <a:spcAft>
                <a:spcPct val="0"/>
              </a:spcAft>
              <a:defRPr/>
            </a:pPr>
            <a:r>
              <a:rPr lang="en-US">
                <a:solidFill>
                  <a:srgbClr val="000000"/>
                </a:solidFill>
                <a:latin typeface="Arial" charset="0"/>
              </a:rPr>
              <a:t> </a:t>
            </a:r>
            <a:endParaRPr lang="ru-RU">
              <a:solidFill>
                <a:srgbClr val="000000"/>
              </a:solidFill>
              <a:latin typeface="Arial" charset="0"/>
            </a:endParaRPr>
          </a:p>
        </p:txBody>
      </p:sp>
      <p:sp>
        <p:nvSpPr>
          <p:cNvPr id="5" name="Rectangle 6"/>
          <p:cNvSpPr>
            <a:spLocks noChangeArrowheads="1"/>
          </p:cNvSpPr>
          <p:nvPr userDrawn="1"/>
        </p:nvSpPr>
        <p:spPr bwMode="auto">
          <a:xfrm>
            <a:off x="0" y="1628775"/>
            <a:ext cx="9144000" cy="3529013"/>
          </a:xfrm>
          <a:prstGeom prst="rect">
            <a:avLst/>
          </a:prstGeom>
          <a:pattFill prst="ltDnDiag">
            <a:fgClr>
              <a:srgbClr val="71C4F0">
                <a:alpha val="45097"/>
              </a:srgbClr>
            </a:fgClr>
            <a:bgClr>
              <a:schemeClr val="bg1">
                <a:alpha val="45097"/>
              </a:schemeClr>
            </a:bgClr>
          </a:pattFill>
          <a:ln w="9525">
            <a:noFill/>
            <a:miter lim="800000"/>
            <a:headEnd/>
            <a:tailEnd/>
          </a:ln>
        </p:spPr>
        <p:txBody>
          <a:bodyPr wrap="none" anchor="ctr"/>
          <a:lstStyle/>
          <a:p>
            <a:pPr algn="ctr" fontAlgn="base">
              <a:spcBef>
                <a:spcPct val="0"/>
              </a:spcBef>
              <a:spcAft>
                <a:spcPct val="0"/>
              </a:spcAft>
              <a:defRPr/>
            </a:pPr>
            <a:r>
              <a:rPr lang="en-US">
                <a:solidFill>
                  <a:srgbClr val="000000"/>
                </a:solidFill>
                <a:latin typeface="Arial" charset="0"/>
              </a:rPr>
              <a:t> </a:t>
            </a:r>
            <a:endParaRPr lang="ru-RU">
              <a:solidFill>
                <a:srgbClr val="000000"/>
              </a:solidFill>
              <a:latin typeface="Arial" charset="0"/>
            </a:endParaRPr>
          </a:p>
        </p:txBody>
      </p:sp>
      <p:sp>
        <p:nvSpPr>
          <p:cNvPr id="6" name="Rectangle 8"/>
          <p:cNvSpPr>
            <a:spLocks noChangeArrowheads="1"/>
          </p:cNvSpPr>
          <p:nvPr userDrawn="1"/>
        </p:nvSpPr>
        <p:spPr bwMode="auto">
          <a:xfrm>
            <a:off x="0" y="1484313"/>
            <a:ext cx="9144000" cy="144462"/>
          </a:xfrm>
          <a:prstGeom prst="rect">
            <a:avLst/>
          </a:prstGeom>
          <a:solidFill>
            <a:srgbClr val="244E93"/>
          </a:solidFill>
          <a:ln w="9525">
            <a:noFill/>
            <a:miter lim="800000"/>
            <a:headEnd/>
            <a:tailEnd/>
          </a:ln>
        </p:spPr>
        <p:txBody>
          <a:bodyPr wrap="none" anchor="ctr"/>
          <a:lstStyle/>
          <a:p>
            <a:pPr fontAlgn="base">
              <a:spcBef>
                <a:spcPct val="0"/>
              </a:spcBef>
              <a:spcAft>
                <a:spcPct val="0"/>
              </a:spcAft>
              <a:defRPr/>
            </a:pPr>
            <a:endParaRPr lang="ru-RU">
              <a:solidFill>
                <a:srgbClr val="000000"/>
              </a:solidFill>
              <a:latin typeface="Arial" charset="0"/>
            </a:endParaRPr>
          </a:p>
        </p:txBody>
      </p:sp>
      <p:sp>
        <p:nvSpPr>
          <p:cNvPr id="7" name="Rectangle 9"/>
          <p:cNvSpPr>
            <a:spLocks noChangeArrowheads="1"/>
          </p:cNvSpPr>
          <p:nvPr userDrawn="1"/>
        </p:nvSpPr>
        <p:spPr bwMode="auto">
          <a:xfrm>
            <a:off x="0" y="5156200"/>
            <a:ext cx="9144000" cy="144463"/>
          </a:xfrm>
          <a:prstGeom prst="rect">
            <a:avLst/>
          </a:prstGeom>
          <a:solidFill>
            <a:srgbClr val="244E93"/>
          </a:solidFill>
          <a:ln w="9525">
            <a:noFill/>
            <a:miter lim="800000"/>
            <a:headEnd/>
            <a:tailEnd/>
          </a:ln>
        </p:spPr>
        <p:txBody>
          <a:bodyPr wrap="none" anchor="ctr"/>
          <a:lstStyle/>
          <a:p>
            <a:pPr fontAlgn="base">
              <a:spcBef>
                <a:spcPct val="0"/>
              </a:spcBef>
              <a:spcAft>
                <a:spcPct val="0"/>
              </a:spcAft>
              <a:defRPr/>
            </a:pPr>
            <a:endParaRPr lang="ru-RU">
              <a:solidFill>
                <a:srgbClr val="000000"/>
              </a:solidFill>
              <a:latin typeface="Arial" charset="0"/>
            </a:endParaRPr>
          </a:p>
        </p:txBody>
      </p:sp>
      <p:sp>
        <p:nvSpPr>
          <p:cNvPr id="8" name="Line 12"/>
          <p:cNvSpPr>
            <a:spLocks noChangeShapeType="1"/>
          </p:cNvSpPr>
          <p:nvPr userDrawn="1"/>
        </p:nvSpPr>
        <p:spPr bwMode="auto">
          <a:xfrm flipV="1">
            <a:off x="755650" y="2420938"/>
            <a:ext cx="7561263" cy="0"/>
          </a:xfrm>
          <a:prstGeom prst="line">
            <a:avLst/>
          </a:prstGeom>
          <a:noFill/>
          <a:ln w="15875">
            <a:solidFill>
              <a:srgbClr val="71C4F0"/>
            </a:solidFill>
            <a:prstDash val="sysDot"/>
            <a:round/>
            <a:headEnd/>
            <a:tailEnd/>
          </a:ln>
        </p:spPr>
        <p:txBody>
          <a:bodyPr/>
          <a:lstStyle/>
          <a:p>
            <a:pPr fontAlgn="base">
              <a:spcBef>
                <a:spcPct val="0"/>
              </a:spcBef>
              <a:spcAft>
                <a:spcPct val="0"/>
              </a:spcAft>
              <a:defRPr/>
            </a:pPr>
            <a:endParaRPr lang="ru-RU">
              <a:solidFill>
                <a:srgbClr val="000000"/>
              </a:solidFill>
              <a:latin typeface="Arial" charset="0"/>
            </a:endParaRPr>
          </a:p>
        </p:txBody>
      </p:sp>
      <p:pic>
        <p:nvPicPr>
          <p:cNvPr id="9" name="Picture 25" descr="GEARS4"/>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260350"/>
            <a:ext cx="1017587"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7" descr="rabot">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386080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0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827088" y="5300663"/>
            <a:ext cx="10810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5" name="Rectangle 15"/>
          <p:cNvSpPr>
            <a:spLocks noGrp="1" noChangeArrowheads="1"/>
          </p:cNvSpPr>
          <p:nvPr>
            <p:ph type="ctrTitle" sz="quarter"/>
          </p:nvPr>
        </p:nvSpPr>
        <p:spPr>
          <a:xfrm>
            <a:off x="755650" y="2565400"/>
            <a:ext cx="7667625" cy="1079500"/>
          </a:xfrm>
        </p:spPr>
        <p:txBody>
          <a:bodyPr/>
          <a:lstStyle>
            <a:lvl1pPr>
              <a:defRPr b="1">
                <a:solidFill>
                  <a:srgbClr val="E37416"/>
                </a:solidFill>
                <a:latin typeface="Arial Narrow" pitchFamily="34" charset="0"/>
              </a:defRPr>
            </a:lvl1pPr>
          </a:lstStyle>
          <a:p>
            <a:r>
              <a:rPr lang="ru-RU"/>
              <a:t>Образец заголовка</a:t>
            </a:r>
          </a:p>
        </p:txBody>
      </p:sp>
      <p:sp>
        <p:nvSpPr>
          <p:cNvPr id="143376" name="Rectangle 16"/>
          <p:cNvSpPr>
            <a:spLocks noGrp="1" noChangeArrowheads="1"/>
          </p:cNvSpPr>
          <p:nvPr>
            <p:ph type="subTitle" sz="quarter" idx="1"/>
          </p:nvPr>
        </p:nvSpPr>
        <p:spPr bwMode="auto">
          <a:xfrm>
            <a:off x="1619250" y="3860800"/>
            <a:ext cx="6121400" cy="10795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atin typeface="Tahoma" pitchFamily="34" charset="0"/>
              </a:defRPr>
            </a:lvl1pPr>
          </a:lstStyle>
          <a:p>
            <a:r>
              <a:rPr lang="ru-RU"/>
              <a:t>Образец подзаголовка</a:t>
            </a:r>
          </a:p>
        </p:txBody>
      </p:sp>
      <p:sp>
        <p:nvSpPr>
          <p:cNvPr id="12" name="Rectangle 2"/>
          <p:cNvSpPr>
            <a:spLocks noGrp="1" noChangeArrowheads="1"/>
          </p:cNvSpPr>
          <p:nvPr>
            <p:ph type="dt" sz="half" idx="10"/>
          </p:nvPr>
        </p:nvSpPr>
        <p:spPr>
          <a:xfrm>
            <a:off x="179388" y="6165850"/>
            <a:ext cx="2133600" cy="476250"/>
          </a:xfrm>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1022959554"/>
      </p:ext>
    </p:extLst>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3"/>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2377592502"/>
      </p:ext>
    </p:extLst>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14338"/>
            <a:ext cx="2057400" cy="57118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14338"/>
            <a:ext cx="6019800" cy="57118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3"/>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3907517500"/>
      </p:ext>
    </p:extLst>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3"/>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2561821514"/>
      </p:ext>
    </p:extLst>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3"/>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1237697037"/>
      </p:ext>
    </p:extLst>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3"/>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683792357"/>
      </p:ext>
    </p:extLst>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3"/>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2666152379"/>
      </p:ext>
    </p:extLst>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3"/>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1463562677"/>
      </p:ext>
    </p:extLst>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3"/>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3922583316"/>
      </p:ext>
    </p:extLst>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3"/>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4023985708"/>
      </p:ext>
    </p:extLst>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3"/>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3309574554"/>
      </p:ext>
    </p:extLst>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uchportal.ru/load/26"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6"/>
          <p:cNvSpPr>
            <a:spLocks noChangeArrowheads="1"/>
          </p:cNvSpPr>
          <p:nvPr userDrawn="1"/>
        </p:nvSpPr>
        <p:spPr bwMode="auto">
          <a:xfrm flipH="1">
            <a:off x="2087563" y="6453188"/>
            <a:ext cx="6948487" cy="360362"/>
          </a:xfrm>
          <a:prstGeom prst="rect">
            <a:avLst/>
          </a:prstGeom>
          <a:solidFill>
            <a:srgbClr val="007BC2"/>
          </a:solidFill>
          <a:ln w="9525">
            <a:noFill/>
            <a:miter lim="800000"/>
            <a:headEnd/>
            <a:tailEnd/>
          </a:ln>
        </p:spPr>
        <p:txBody>
          <a:bodyPr wrap="none" anchor="ctr"/>
          <a:lstStyle/>
          <a:p>
            <a:pPr fontAlgn="base">
              <a:spcBef>
                <a:spcPct val="0"/>
              </a:spcBef>
              <a:spcAft>
                <a:spcPct val="0"/>
              </a:spcAft>
              <a:defRPr/>
            </a:pPr>
            <a:endParaRPr lang="ru-RU">
              <a:solidFill>
                <a:srgbClr val="000000"/>
              </a:solidFill>
              <a:latin typeface="Arial" charset="0"/>
            </a:endParaRPr>
          </a:p>
        </p:txBody>
      </p:sp>
      <p:sp>
        <p:nvSpPr>
          <p:cNvPr id="1027" name="Line 48"/>
          <p:cNvSpPr>
            <a:spLocks noChangeShapeType="1"/>
          </p:cNvSpPr>
          <p:nvPr userDrawn="1"/>
        </p:nvSpPr>
        <p:spPr bwMode="auto">
          <a:xfrm rot="5400000" flipH="1">
            <a:off x="1727994" y="6633369"/>
            <a:ext cx="360362" cy="0"/>
          </a:xfrm>
          <a:prstGeom prst="line">
            <a:avLst/>
          </a:prstGeom>
          <a:noFill/>
          <a:ln w="15875">
            <a:solidFill>
              <a:srgbClr val="71C4F0"/>
            </a:solidFill>
            <a:prstDash val="sysDot"/>
            <a:round/>
            <a:headEnd/>
            <a:tailEnd/>
          </a:ln>
        </p:spPr>
        <p:txBody>
          <a:bodyPr/>
          <a:lstStyle/>
          <a:p>
            <a:pPr fontAlgn="base">
              <a:spcBef>
                <a:spcPct val="0"/>
              </a:spcBef>
              <a:spcAft>
                <a:spcPct val="0"/>
              </a:spcAft>
              <a:defRPr/>
            </a:pPr>
            <a:endParaRPr lang="ru-RU">
              <a:solidFill>
                <a:srgbClr val="000000"/>
              </a:solidFill>
              <a:latin typeface="Arial" charset="0"/>
            </a:endParaRPr>
          </a:p>
        </p:txBody>
      </p:sp>
      <p:sp>
        <p:nvSpPr>
          <p:cNvPr id="1028" name="Rectangle 57"/>
          <p:cNvSpPr>
            <a:spLocks noChangeArrowheads="1"/>
          </p:cNvSpPr>
          <p:nvPr userDrawn="1"/>
        </p:nvSpPr>
        <p:spPr bwMode="auto">
          <a:xfrm flipH="1">
            <a:off x="2051050" y="6453188"/>
            <a:ext cx="71438" cy="360362"/>
          </a:xfrm>
          <a:prstGeom prst="rect">
            <a:avLst/>
          </a:prstGeom>
          <a:solidFill>
            <a:srgbClr val="E37416"/>
          </a:solidFill>
          <a:ln w="9525">
            <a:noFill/>
            <a:miter lim="800000"/>
            <a:headEnd/>
            <a:tailEnd/>
          </a:ln>
        </p:spPr>
        <p:txBody>
          <a:bodyPr wrap="none" anchor="ctr"/>
          <a:lstStyle/>
          <a:p>
            <a:pPr fontAlgn="base">
              <a:spcBef>
                <a:spcPct val="0"/>
              </a:spcBef>
              <a:spcAft>
                <a:spcPct val="0"/>
              </a:spcAft>
              <a:defRPr/>
            </a:pPr>
            <a:endParaRPr lang="ru-RU">
              <a:solidFill>
                <a:srgbClr val="000000"/>
              </a:solidFill>
              <a:latin typeface="Arial" charset="0"/>
            </a:endParaRPr>
          </a:p>
        </p:txBody>
      </p:sp>
      <p:sp>
        <p:nvSpPr>
          <p:cNvPr id="1029" name="Rectangle 52"/>
          <p:cNvSpPr>
            <a:spLocks noGrp="1" noChangeArrowheads="1"/>
          </p:cNvSpPr>
          <p:nvPr>
            <p:ph type="title"/>
          </p:nvPr>
        </p:nvSpPr>
        <p:spPr bwMode="auto">
          <a:xfrm>
            <a:off x="457200" y="414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Презентация</a:t>
            </a:r>
          </a:p>
        </p:txBody>
      </p:sp>
      <p:sp>
        <p:nvSpPr>
          <p:cNvPr id="1030" name="Rectangle 55"/>
          <p:cNvSpPr>
            <a:spLocks noChangeArrowheads="1"/>
          </p:cNvSpPr>
          <p:nvPr userDrawn="1"/>
        </p:nvSpPr>
        <p:spPr bwMode="auto">
          <a:xfrm>
            <a:off x="1588" y="188913"/>
            <a:ext cx="9142412" cy="71437"/>
          </a:xfrm>
          <a:prstGeom prst="rect">
            <a:avLst/>
          </a:prstGeom>
          <a:solidFill>
            <a:schemeClr val="bg1"/>
          </a:solidFill>
          <a:ln w="9525">
            <a:noFill/>
            <a:miter lim="800000"/>
            <a:headEnd/>
            <a:tailEnd/>
          </a:ln>
        </p:spPr>
        <p:txBody>
          <a:bodyPr wrap="none" anchor="ctr"/>
          <a:lstStyle/>
          <a:p>
            <a:pPr fontAlgn="base">
              <a:spcBef>
                <a:spcPct val="0"/>
              </a:spcBef>
              <a:spcAft>
                <a:spcPct val="0"/>
              </a:spcAft>
              <a:defRPr/>
            </a:pPr>
            <a:endParaRPr lang="ru-RU">
              <a:solidFill>
                <a:srgbClr val="000000"/>
              </a:solidFill>
              <a:latin typeface="Arial" charset="0"/>
            </a:endParaRPr>
          </a:p>
        </p:txBody>
      </p:sp>
      <p:sp>
        <p:nvSpPr>
          <p:cNvPr id="1031" name="Line 129"/>
          <p:cNvSpPr>
            <a:spLocks noChangeShapeType="1"/>
          </p:cNvSpPr>
          <p:nvPr userDrawn="1"/>
        </p:nvSpPr>
        <p:spPr bwMode="auto">
          <a:xfrm rot="5400000" flipH="1">
            <a:off x="-72231" y="6633369"/>
            <a:ext cx="360362" cy="0"/>
          </a:xfrm>
          <a:prstGeom prst="line">
            <a:avLst/>
          </a:prstGeom>
          <a:noFill/>
          <a:ln w="15875">
            <a:solidFill>
              <a:srgbClr val="71C4F0"/>
            </a:solidFill>
            <a:prstDash val="sysDot"/>
            <a:round/>
            <a:headEnd/>
            <a:tailEnd/>
          </a:ln>
        </p:spPr>
        <p:txBody>
          <a:bodyPr/>
          <a:lstStyle/>
          <a:p>
            <a:pPr fontAlgn="base">
              <a:spcBef>
                <a:spcPct val="0"/>
              </a:spcBef>
              <a:spcAft>
                <a:spcPct val="0"/>
              </a:spcAft>
              <a:defRPr/>
            </a:pPr>
            <a:endParaRPr lang="ru-RU">
              <a:solidFill>
                <a:srgbClr val="000000"/>
              </a:solidFill>
              <a:latin typeface="Arial" charset="0"/>
            </a:endParaRPr>
          </a:p>
        </p:txBody>
      </p:sp>
      <p:sp>
        <p:nvSpPr>
          <p:cNvPr id="1032" name="Rectangle 54"/>
          <p:cNvSpPr>
            <a:spLocks noChangeArrowheads="1"/>
          </p:cNvSpPr>
          <p:nvPr userDrawn="1"/>
        </p:nvSpPr>
        <p:spPr bwMode="auto">
          <a:xfrm>
            <a:off x="107950" y="306388"/>
            <a:ext cx="8567738" cy="98425"/>
          </a:xfrm>
          <a:prstGeom prst="rect">
            <a:avLst/>
          </a:prstGeom>
          <a:solidFill>
            <a:srgbClr val="007BC2"/>
          </a:solidFill>
          <a:ln w="9525">
            <a:noFill/>
            <a:miter lim="800000"/>
            <a:headEnd/>
            <a:tailEnd/>
          </a:ln>
        </p:spPr>
        <p:txBody>
          <a:bodyPr wrap="none" anchor="ctr"/>
          <a:lstStyle/>
          <a:p>
            <a:pPr fontAlgn="base">
              <a:spcBef>
                <a:spcPct val="0"/>
              </a:spcBef>
              <a:spcAft>
                <a:spcPct val="0"/>
              </a:spcAft>
              <a:defRPr/>
            </a:pPr>
            <a:endParaRPr lang="ru-RU">
              <a:solidFill>
                <a:srgbClr val="000000"/>
              </a:solidFill>
              <a:latin typeface="Arial" charset="0"/>
            </a:endParaRPr>
          </a:p>
        </p:txBody>
      </p:sp>
      <p:sp>
        <p:nvSpPr>
          <p:cNvPr id="1033" name="Line 131"/>
          <p:cNvSpPr>
            <a:spLocks noChangeShapeType="1"/>
          </p:cNvSpPr>
          <p:nvPr userDrawn="1"/>
        </p:nvSpPr>
        <p:spPr bwMode="auto">
          <a:xfrm flipH="1">
            <a:off x="107950" y="260350"/>
            <a:ext cx="8640763" cy="0"/>
          </a:xfrm>
          <a:prstGeom prst="line">
            <a:avLst/>
          </a:prstGeom>
          <a:noFill/>
          <a:ln w="15875">
            <a:solidFill>
              <a:srgbClr val="71C4F0"/>
            </a:solidFill>
            <a:prstDash val="sysDot"/>
            <a:round/>
            <a:headEnd/>
            <a:tailEnd/>
          </a:ln>
        </p:spPr>
        <p:txBody>
          <a:bodyPr/>
          <a:lstStyle/>
          <a:p>
            <a:pPr fontAlgn="base">
              <a:spcBef>
                <a:spcPct val="0"/>
              </a:spcBef>
              <a:spcAft>
                <a:spcPct val="0"/>
              </a:spcAft>
              <a:defRPr/>
            </a:pPr>
            <a:endParaRPr lang="ru-RU">
              <a:solidFill>
                <a:srgbClr val="000000"/>
              </a:solidFill>
              <a:latin typeface="Arial" charset="0"/>
            </a:endParaRPr>
          </a:p>
        </p:txBody>
      </p:sp>
      <p:pic>
        <p:nvPicPr>
          <p:cNvPr id="1034" name="Picture 132" descr="rabot">
            <a:hlinkClick r:id="rId13"/>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0"/>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 name="Rectangle 133"/>
          <p:cNvSpPr>
            <a:spLocks noGrp="1" noChangeArrowheads="1"/>
          </p:cNvSpPr>
          <p:nvPr>
            <p:ph type="dt" sz="half" idx="2"/>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fontAlgn="base">
              <a:spcBef>
                <a:spcPct val="0"/>
              </a:spcBef>
              <a:spcAft>
                <a:spcPct val="0"/>
              </a:spcAft>
              <a:defRPr/>
            </a:pPr>
            <a:endParaRPr lang="ru-RU">
              <a:solidFill>
                <a:srgbClr val="000000"/>
              </a:solidFill>
            </a:endParaRPr>
          </a:p>
        </p:txBody>
      </p:sp>
    </p:spTree>
    <p:extLst>
      <p:ext uri="{BB962C8B-B14F-4D97-AF65-F5344CB8AC3E}">
        <p14:creationId xmlns:p14="http://schemas.microsoft.com/office/powerpoint/2010/main" val="370892581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slow">
    <p:pull dir="r"/>
  </p:transition>
  <p:timing>
    <p:tnLst>
      <p:par>
        <p:cTn id="1" dur="indefinite" restart="never" nodeType="tmRoot"/>
      </p:par>
    </p:tnLst>
  </p:timing>
  <p:txStyles>
    <p:titleStyle>
      <a:lvl1pPr algn="ctr" rtl="0" eaLnBrk="0" fontAlgn="base" hangingPunct="0">
        <a:spcBef>
          <a:spcPct val="0"/>
        </a:spcBef>
        <a:spcAft>
          <a:spcPct val="0"/>
        </a:spcAft>
        <a:defRPr sz="3600">
          <a:solidFill>
            <a:srgbClr val="1A396C"/>
          </a:solidFill>
          <a:latin typeface="+mj-lt"/>
          <a:ea typeface="+mj-ea"/>
          <a:cs typeface="+mj-cs"/>
        </a:defRPr>
      </a:lvl1pPr>
      <a:lvl2pPr algn="ctr" rtl="0" eaLnBrk="0" fontAlgn="base" hangingPunct="0">
        <a:spcBef>
          <a:spcPct val="0"/>
        </a:spcBef>
        <a:spcAft>
          <a:spcPct val="0"/>
        </a:spcAft>
        <a:defRPr sz="3600">
          <a:solidFill>
            <a:srgbClr val="1A396C"/>
          </a:solidFill>
          <a:latin typeface="Tahoma" pitchFamily="34" charset="0"/>
        </a:defRPr>
      </a:lvl2pPr>
      <a:lvl3pPr algn="ctr" rtl="0" eaLnBrk="0" fontAlgn="base" hangingPunct="0">
        <a:spcBef>
          <a:spcPct val="0"/>
        </a:spcBef>
        <a:spcAft>
          <a:spcPct val="0"/>
        </a:spcAft>
        <a:defRPr sz="3600">
          <a:solidFill>
            <a:srgbClr val="1A396C"/>
          </a:solidFill>
          <a:latin typeface="Tahoma" pitchFamily="34" charset="0"/>
        </a:defRPr>
      </a:lvl3pPr>
      <a:lvl4pPr algn="ctr" rtl="0" eaLnBrk="0" fontAlgn="base" hangingPunct="0">
        <a:spcBef>
          <a:spcPct val="0"/>
        </a:spcBef>
        <a:spcAft>
          <a:spcPct val="0"/>
        </a:spcAft>
        <a:defRPr sz="3600">
          <a:solidFill>
            <a:srgbClr val="1A396C"/>
          </a:solidFill>
          <a:latin typeface="Tahoma" pitchFamily="34" charset="0"/>
        </a:defRPr>
      </a:lvl4pPr>
      <a:lvl5pPr algn="ctr" rtl="0" eaLnBrk="0" fontAlgn="base" hangingPunct="0">
        <a:spcBef>
          <a:spcPct val="0"/>
        </a:spcBef>
        <a:spcAft>
          <a:spcPct val="0"/>
        </a:spcAft>
        <a:defRPr sz="3600">
          <a:solidFill>
            <a:srgbClr val="1A396C"/>
          </a:solidFill>
          <a:latin typeface="Tahoma" pitchFamily="34" charset="0"/>
        </a:defRPr>
      </a:lvl5pPr>
      <a:lvl6pPr marL="457200" algn="ctr" rtl="0" fontAlgn="base">
        <a:spcBef>
          <a:spcPct val="0"/>
        </a:spcBef>
        <a:spcAft>
          <a:spcPct val="0"/>
        </a:spcAft>
        <a:defRPr sz="3600">
          <a:solidFill>
            <a:srgbClr val="1A396C"/>
          </a:solidFill>
          <a:latin typeface="Tahoma" pitchFamily="34" charset="0"/>
        </a:defRPr>
      </a:lvl6pPr>
      <a:lvl7pPr marL="914400" algn="ctr" rtl="0" fontAlgn="base">
        <a:spcBef>
          <a:spcPct val="0"/>
        </a:spcBef>
        <a:spcAft>
          <a:spcPct val="0"/>
        </a:spcAft>
        <a:defRPr sz="3600">
          <a:solidFill>
            <a:srgbClr val="1A396C"/>
          </a:solidFill>
          <a:latin typeface="Tahoma" pitchFamily="34" charset="0"/>
        </a:defRPr>
      </a:lvl7pPr>
      <a:lvl8pPr marL="1371600" algn="ctr" rtl="0" fontAlgn="base">
        <a:spcBef>
          <a:spcPct val="0"/>
        </a:spcBef>
        <a:spcAft>
          <a:spcPct val="0"/>
        </a:spcAft>
        <a:defRPr sz="3600">
          <a:solidFill>
            <a:srgbClr val="1A396C"/>
          </a:solidFill>
          <a:latin typeface="Tahoma" pitchFamily="34" charset="0"/>
        </a:defRPr>
      </a:lvl8pPr>
      <a:lvl9pPr marL="1828800" algn="ctr" rtl="0" fontAlgn="base">
        <a:spcBef>
          <a:spcPct val="0"/>
        </a:spcBef>
        <a:spcAft>
          <a:spcPct val="0"/>
        </a:spcAft>
        <a:defRPr sz="3600">
          <a:solidFill>
            <a:srgbClr val="1A396C"/>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rgbClr val="244E93"/>
          </a:solidFill>
          <a:latin typeface="+mn-lt"/>
          <a:ea typeface="+mn-ea"/>
          <a:cs typeface="+mn-cs"/>
        </a:defRPr>
      </a:lvl1pPr>
      <a:lvl2pPr marL="742950" indent="-285750" algn="l" rtl="0" eaLnBrk="0" fontAlgn="base" hangingPunct="0">
        <a:spcBef>
          <a:spcPct val="20000"/>
        </a:spcBef>
        <a:spcAft>
          <a:spcPct val="0"/>
        </a:spcAft>
        <a:buChar char="–"/>
        <a:defRPr sz="2800">
          <a:solidFill>
            <a:srgbClr val="244E93"/>
          </a:solidFill>
          <a:latin typeface="+mn-lt"/>
        </a:defRPr>
      </a:lvl2pPr>
      <a:lvl3pPr marL="1143000" indent="-228600" algn="l" rtl="0" eaLnBrk="0" fontAlgn="base" hangingPunct="0">
        <a:spcBef>
          <a:spcPct val="20000"/>
        </a:spcBef>
        <a:spcAft>
          <a:spcPct val="0"/>
        </a:spcAft>
        <a:buChar char="•"/>
        <a:defRPr sz="2400">
          <a:solidFill>
            <a:srgbClr val="244E93"/>
          </a:solidFill>
          <a:latin typeface="+mn-lt"/>
        </a:defRPr>
      </a:lvl3pPr>
      <a:lvl4pPr marL="1600200" indent="-228600" algn="l" rtl="0" eaLnBrk="0" fontAlgn="base" hangingPunct="0">
        <a:spcBef>
          <a:spcPct val="20000"/>
        </a:spcBef>
        <a:spcAft>
          <a:spcPct val="0"/>
        </a:spcAft>
        <a:buChar char="–"/>
        <a:defRPr sz="2000">
          <a:solidFill>
            <a:srgbClr val="244E93"/>
          </a:solidFill>
          <a:latin typeface="+mn-lt"/>
        </a:defRPr>
      </a:lvl4pPr>
      <a:lvl5pPr marL="2057400" indent="-228600" algn="l" rtl="0" eaLnBrk="0" fontAlgn="base" hangingPunct="0">
        <a:spcBef>
          <a:spcPct val="20000"/>
        </a:spcBef>
        <a:spcAft>
          <a:spcPct val="0"/>
        </a:spcAft>
        <a:buChar char="»"/>
        <a:defRPr sz="2000">
          <a:solidFill>
            <a:srgbClr val="244E93"/>
          </a:solidFill>
          <a:latin typeface="+mn-lt"/>
        </a:defRPr>
      </a:lvl5pPr>
      <a:lvl6pPr marL="2514600" indent="-228600" algn="l" rtl="0" fontAlgn="base">
        <a:spcBef>
          <a:spcPct val="20000"/>
        </a:spcBef>
        <a:spcAft>
          <a:spcPct val="0"/>
        </a:spcAft>
        <a:buChar char="»"/>
        <a:defRPr sz="2000">
          <a:solidFill>
            <a:srgbClr val="244E93"/>
          </a:solidFill>
          <a:latin typeface="+mn-lt"/>
        </a:defRPr>
      </a:lvl6pPr>
      <a:lvl7pPr marL="2971800" indent="-228600" algn="l" rtl="0" fontAlgn="base">
        <a:spcBef>
          <a:spcPct val="20000"/>
        </a:spcBef>
        <a:spcAft>
          <a:spcPct val="0"/>
        </a:spcAft>
        <a:buChar char="»"/>
        <a:defRPr sz="2000">
          <a:solidFill>
            <a:srgbClr val="244E93"/>
          </a:solidFill>
          <a:latin typeface="+mn-lt"/>
        </a:defRPr>
      </a:lvl7pPr>
      <a:lvl8pPr marL="3429000" indent="-228600" algn="l" rtl="0" fontAlgn="base">
        <a:spcBef>
          <a:spcPct val="20000"/>
        </a:spcBef>
        <a:spcAft>
          <a:spcPct val="0"/>
        </a:spcAft>
        <a:buChar char="»"/>
        <a:defRPr sz="2000">
          <a:solidFill>
            <a:srgbClr val="244E93"/>
          </a:solidFill>
          <a:latin typeface="+mn-lt"/>
        </a:defRPr>
      </a:lvl8pPr>
      <a:lvl9pPr marL="3886200" indent="-228600" algn="l" rtl="0" fontAlgn="base">
        <a:spcBef>
          <a:spcPct val="20000"/>
        </a:spcBef>
        <a:spcAft>
          <a:spcPct val="0"/>
        </a:spcAft>
        <a:buChar char="»"/>
        <a:defRPr sz="2000">
          <a:solidFill>
            <a:srgbClr val="244E93"/>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4"/>
          <p:cNvSpPr txBox="1">
            <a:spLocks noChangeArrowheads="1"/>
          </p:cNvSpPr>
          <p:nvPr/>
        </p:nvSpPr>
        <p:spPr bwMode="auto">
          <a:xfrm>
            <a:off x="971600" y="617968"/>
            <a:ext cx="79295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eaLnBrk="1" fontAlgn="base" hangingPunct="1">
              <a:spcBef>
                <a:spcPct val="0"/>
              </a:spcBef>
              <a:spcAft>
                <a:spcPct val="0"/>
              </a:spcAft>
              <a:defRPr/>
            </a:pPr>
            <a:r>
              <a:rPr lang="ru-RU" sz="3600" b="1" dirty="0">
                <a:solidFill>
                  <a:srgbClr val="0070C0"/>
                </a:solidFill>
                <a:effectLst>
                  <a:outerShdw blurRad="38100" dist="38100" dir="2700000" algn="tl">
                    <a:srgbClr val="000000">
                      <a:alpha val="43137"/>
                    </a:srgbClr>
                  </a:outerShdw>
                </a:effectLst>
                <a:latin typeface="Georgia" pitchFamily="18" charset="0"/>
              </a:rPr>
              <a:t>Привлечение родителей, законных представителей </a:t>
            </a:r>
          </a:p>
          <a:p>
            <a:pPr lvl="0" algn="ctr" eaLnBrk="1" fontAlgn="base" hangingPunct="1">
              <a:spcBef>
                <a:spcPct val="0"/>
              </a:spcBef>
              <a:spcAft>
                <a:spcPct val="0"/>
              </a:spcAft>
              <a:defRPr/>
            </a:pPr>
            <a:r>
              <a:rPr lang="ru-RU" sz="3600" b="1" dirty="0">
                <a:solidFill>
                  <a:srgbClr val="0070C0"/>
                </a:solidFill>
                <a:effectLst>
                  <a:outerShdw blurRad="38100" dist="38100" dir="2700000" algn="tl">
                    <a:srgbClr val="000000">
                      <a:alpha val="43137"/>
                    </a:srgbClr>
                  </a:outerShdw>
                </a:effectLst>
                <a:latin typeface="Georgia" pitchFamily="18" charset="0"/>
              </a:rPr>
              <a:t>при обучении и воспитании </a:t>
            </a:r>
          </a:p>
          <a:p>
            <a:pPr lvl="0" algn="ctr" eaLnBrk="1" fontAlgn="base" hangingPunct="1">
              <a:spcBef>
                <a:spcPct val="0"/>
              </a:spcBef>
              <a:spcAft>
                <a:spcPct val="0"/>
              </a:spcAft>
              <a:defRPr/>
            </a:pPr>
            <a:r>
              <a:rPr lang="ru-RU" sz="3600" b="1" dirty="0">
                <a:solidFill>
                  <a:srgbClr val="0070C0"/>
                </a:solidFill>
                <a:effectLst>
                  <a:outerShdw blurRad="38100" dist="38100" dir="2700000" algn="tl">
                    <a:srgbClr val="000000">
                      <a:alpha val="43137"/>
                    </a:srgbClr>
                  </a:outerShdw>
                </a:effectLst>
                <a:latin typeface="Georgia" pitchFamily="18" charset="0"/>
              </a:rPr>
              <a:t>детей с ОВЗ</a:t>
            </a:r>
          </a:p>
        </p:txBody>
      </p:sp>
      <p:pic>
        <p:nvPicPr>
          <p:cNvPr id="409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6500" y="4714875"/>
            <a:ext cx="21558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60706" y="4123759"/>
            <a:ext cx="8424936" cy="267765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t>Учитель – дефектолог</a:t>
            </a:r>
            <a:r>
              <a:rPr kumimoji="0" lang="ru-RU" sz="2800" b="0"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t>, </a:t>
            </a:r>
            <a:br>
              <a:rPr kumimoji="0" lang="ru-RU" sz="2800" b="0"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br>
            <a:r>
              <a:rPr kumimoji="0" lang="ru-RU" sz="2800" b="0"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t>учитель начальных классов,</a:t>
            </a:r>
            <a:br>
              <a:rPr kumimoji="0" lang="ru-RU" sz="2800" b="0"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br>
            <a:r>
              <a:rPr kumimoji="0" lang="ru-RU" sz="2800" b="0"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t>учитель математики</a:t>
            </a:r>
            <a:br>
              <a:rPr kumimoji="0" lang="ru-RU" sz="2800" b="0"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br>
            <a:r>
              <a:rPr kumimoji="0" lang="ru-RU" sz="2800" b="0" i="0" u="none" strike="noStrike" kern="0" cap="none" spc="0" normalizeH="0" baseline="0" noProof="0" dirty="0" err="1" smtClean="0">
                <a:ln>
                  <a:noFill/>
                </a:ln>
                <a:solidFill>
                  <a:srgbClr val="546422"/>
                </a:solidFill>
                <a:uLnTx/>
                <a:uFillTx/>
                <a:latin typeface="Times New Roman" panose="02020603050405020304" pitchFamily="18" charset="0"/>
                <a:cs typeface="Times New Roman" panose="02020603050405020304" pitchFamily="18" charset="0"/>
              </a:rPr>
              <a:t>Мартакова</a:t>
            </a:r>
            <a:r>
              <a:rPr kumimoji="0" lang="ru-RU" sz="2800" b="0"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t> Е.Ю.</a:t>
            </a:r>
            <a:br>
              <a:rPr kumimoji="0" lang="ru-RU" sz="2800" b="0"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br>
            <a:r>
              <a:rPr kumimoji="0" lang="ru-RU" sz="2800" b="0" i="0" u="none" strike="noStrike" kern="0" cap="none" spc="0" normalizeH="0" baseline="0" noProof="0" dirty="0" err="1" smtClean="0">
                <a:ln>
                  <a:noFill/>
                </a:ln>
                <a:solidFill>
                  <a:srgbClr val="546422"/>
                </a:solidFill>
                <a:uLnTx/>
                <a:uFillTx/>
                <a:latin typeface="Times New Roman" panose="02020603050405020304" pitchFamily="18" charset="0"/>
                <a:cs typeface="Times New Roman" panose="02020603050405020304" pitchFamily="18" charset="0"/>
              </a:rPr>
              <a:t>г.Москва</a:t>
            </a:r>
            <a:r>
              <a:rPr kumimoji="0" lang="ru-RU" sz="2800" b="0"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t/>
            </a:r>
            <a:br>
              <a:rPr kumimoji="0" lang="ru-RU" sz="2800" b="0"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br>
            <a:r>
              <a:rPr kumimoji="0" lang="ru-RU" sz="2800" b="0" i="0" u="none" strike="noStrike" kern="0" cap="none" spc="0" normalizeH="0" baseline="0" noProof="0" dirty="0" smtClean="0">
                <a:ln>
                  <a:noFill/>
                </a:ln>
                <a:solidFill>
                  <a:srgbClr val="546422"/>
                </a:solidFill>
                <a:uLnTx/>
                <a:uFillTx/>
                <a:latin typeface="Times New Roman" panose="02020603050405020304" pitchFamily="18" charset="0"/>
                <a:cs typeface="Times New Roman" panose="02020603050405020304" pitchFamily="18" charset="0"/>
              </a:rPr>
              <a:t>2018</a:t>
            </a:r>
            <a:endParaRPr kumimoji="0" lang="ru-RU" sz="2800" b="0" i="0" u="none" strike="noStrike" kern="0" cap="none" spc="0" normalizeH="0" baseline="0" noProof="0" dirty="0" smtClean="0">
              <a:ln>
                <a:noFill/>
              </a:ln>
              <a:solidFill>
                <a:sysClr val="windowText" lastClr="000000"/>
              </a:solidFill>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70285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up)">
                                      <p:cBhvr>
                                        <p:cTn id="7" dur="3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071563" y="331788"/>
            <a:ext cx="77152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ru-RU" sz="2600" b="1" smtClean="0">
                <a:solidFill>
                  <a:srgbClr val="000066"/>
                </a:solidFill>
                <a:latin typeface="Garamond" pitchFamily="18" charset="0"/>
                <a:cs typeface="Times New Roman" pitchFamily="18" charset="0"/>
              </a:rPr>
              <a:t>Таким образом, данная система работы учителя – дефектолога с родителями позволяет:</a:t>
            </a:r>
          </a:p>
        </p:txBody>
      </p:sp>
      <p:graphicFrame>
        <p:nvGraphicFramePr>
          <p:cNvPr id="47" name="Схема 46"/>
          <p:cNvGraphicFramePr/>
          <p:nvPr>
            <p:extLst>
              <p:ext uri="{D42A27DB-BD31-4B8C-83A1-F6EECF244321}">
                <p14:modId xmlns:p14="http://schemas.microsoft.com/office/powerpoint/2010/main" val="1738536681"/>
              </p:ext>
            </p:extLst>
          </p:nvPr>
        </p:nvGraphicFramePr>
        <p:xfrm>
          <a:off x="357129" y="1258319"/>
          <a:ext cx="8429684"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8" name="Схема 47"/>
          <p:cNvGraphicFramePr/>
          <p:nvPr>
            <p:extLst>
              <p:ext uri="{D42A27DB-BD31-4B8C-83A1-F6EECF244321}">
                <p14:modId xmlns:p14="http://schemas.microsoft.com/office/powerpoint/2010/main" val="3025194497"/>
              </p:ext>
            </p:extLst>
          </p:nvPr>
        </p:nvGraphicFramePr>
        <p:xfrm>
          <a:off x="428596" y="4286256"/>
          <a:ext cx="8429684" cy="2000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106264"/>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wipe(up)">
                                      <p:cBhvr>
                                        <p:cTn id="7" dur="2000"/>
                                        <p:tgtEl>
                                          <p:spTgt spid="36865"/>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dissolve">
                                      <p:cBhvr>
                                        <p:cTn id="11" dur="3000"/>
                                        <p:tgtEl>
                                          <p:spTgt spid="4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dissolve">
                                      <p:cBhvr>
                                        <p:cTn id="14"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Graphic spid="47" grpId="0">
        <p:bldAsOne/>
      </p:bldGraphic>
      <p:bldGraphic spid="4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571500" y="1143000"/>
            <a:ext cx="8001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ru-RU" sz="3200" smtClean="0">
                <a:solidFill>
                  <a:srgbClr val="000099"/>
                </a:solidFill>
                <a:latin typeface="Monotype Corsiva" pitchFamily="66" charset="0"/>
                <a:cs typeface="Times New Roman" pitchFamily="18" charset="0"/>
              </a:rPr>
              <a:t>«Доверяйте родителям, создавайте условия для их активного участия в воспитании и обучении ребенка, прислушивайтесь к родителям, но не идите у них на поводу и не допускайте панибратства, будьте терпеливы и корректны, уверенны и последовательны».</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4214813"/>
            <a:ext cx="4105275"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809693"/>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iterate type="wd">
                                    <p:tmPct val="10000"/>
                                  </p:iterate>
                                  <p:childTnLst>
                                    <p:set>
                                      <p:cBhvr>
                                        <p:cTn id="6" dur="1" fill="hold">
                                          <p:stCondLst>
                                            <p:cond delay="0"/>
                                          </p:stCondLst>
                                        </p:cTn>
                                        <p:tgtEl>
                                          <p:spTgt spid="3073"/>
                                        </p:tgtEl>
                                        <p:attrNameLst>
                                          <p:attrName>style.visibility</p:attrName>
                                        </p:attrNameLst>
                                      </p:cBhvr>
                                      <p:to>
                                        <p:strVal val="visible"/>
                                      </p:to>
                                    </p:set>
                                    <p:animEffect transition="in" filter="wipe(up)">
                                      <p:cBhvr>
                                        <p:cTn id="7" dur="2000"/>
                                        <p:tgtEl>
                                          <p:spTgt spid="3073"/>
                                        </p:tgtEl>
                                      </p:cBhvr>
                                    </p:animEffect>
                                  </p:childTnLst>
                                </p:cTn>
                              </p:par>
                              <p:par>
                                <p:cTn id="8" presetID="10" presetClass="entr" presetSubtype="0" fill="hold" nodeType="withEffect">
                                  <p:stCondLst>
                                    <p:cond delay="100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14282" y="2357430"/>
            <a:ext cx="8764387" cy="923330"/>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ru-RU" sz="5400" b="1" dirty="0">
                <a:ln w="11430"/>
                <a:solidFill>
                  <a:srgbClr val="0000FF"/>
                </a:solidFill>
                <a:effectLst>
                  <a:outerShdw blurRad="50800" dist="39000" dir="5460000" algn="tl">
                    <a:srgbClr val="000000">
                      <a:alpha val="38000"/>
                    </a:srgbClr>
                  </a:outerShdw>
                </a:effectLst>
                <a:latin typeface="Arial" charset="0"/>
              </a:rPr>
              <a:t>Благодарю за внимание!</a:t>
            </a:r>
          </a:p>
        </p:txBody>
      </p:sp>
    </p:spTree>
    <p:extLst>
      <p:ext uri="{BB962C8B-B14F-4D97-AF65-F5344CB8AC3E}">
        <p14:creationId xmlns:p14="http://schemas.microsoft.com/office/powerpoint/2010/main" val="265949914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4"/>
          <p:cNvSpPr txBox="1">
            <a:spLocks noChangeArrowheads="1"/>
          </p:cNvSpPr>
          <p:nvPr/>
        </p:nvSpPr>
        <p:spPr bwMode="auto">
          <a:xfrm>
            <a:off x="714375" y="571500"/>
            <a:ext cx="7929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ru-RU" altLang="ru-RU" sz="2000" dirty="0" smtClean="0">
                <a:solidFill>
                  <a:srgbClr val="000000"/>
                </a:solidFill>
              </a:rPr>
              <a:t> </a:t>
            </a:r>
            <a:endParaRPr lang="ru-RU" altLang="ru-RU" sz="1600" b="1" dirty="0" smtClean="0">
              <a:solidFill>
                <a:srgbClr val="000066"/>
              </a:solidFill>
              <a:latin typeface="Garamond" pitchFamily="18" charset="0"/>
            </a:endParaRPr>
          </a:p>
        </p:txBody>
      </p:sp>
      <p:pic>
        <p:nvPicPr>
          <p:cNvPr id="409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6500" y="4714875"/>
            <a:ext cx="21558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037903" y="578933"/>
            <a:ext cx="8106097" cy="2062103"/>
          </a:xfrm>
          <a:prstGeom prst="rect">
            <a:avLst/>
          </a:prstGeom>
        </p:spPr>
        <p:txBody>
          <a:bodyPr wrap="square">
            <a:spAutoFit/>
          </a:bodyPr>
          <a:lstStyle/>
          <a:p>
            <a:pPr lvl="0" algn="ctr" fontAlgn="base">
              <a:spcBef>
                <a:spcPct val="0"/>
              </a:spcBef>
              <a:spcAft>
                <a:spcPct val="0"/>
              </a:spcAft>
              <a:defRPr/>
            </a:pPr>
            <a:r>
              <a:rPr lang="ru-RU" sz="3200" b="1" dirty="0">
                <a:solidFill>
                  <a:srgbClr val="0070C0"/>
                </a:solidFill>
                <a:effectLst>
                  <a:outerShdw blurRad="38100" dist="38100" dir="2700000" algn="tl">
                    <a:srgbClr val="000000">
                      <a:alpha val="43137"/>
                    </a:srgbClr>
                  </a:outerShdw>
                </a:effectLst>
                <a:latin typeface="Georgia" pitchFamily="18" charset="0"/>
              </a:rPr>
              <a:t>Несмотря на имеющиеся у детей проблемы, каждый из них обучается и принимает участие в жизни школы.</a:t>
            </a:r>
          </a:p>
        </p:txBody>
      </p:sp>
      <p:pic>
        <p:nvPicPr>
          <p:cNvPr id="5" name="Рисунок 4" descr="D:\2015-2016\4 Б кл-группа\Новая папка ДЛЯ ДИСКОВ ВЫПУСКНЫХ\SDC1548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912617"/>
            <a:ext cx="3456384" cy="2731636"/>
          </a:xfrm>
          <a:prstGeom prst="rect">
            <a:avLst/>
          </a:prstGeom>
          <a:noFill/>
          <a:ln>
            <a:noFill/>
          </a:ln>
        </p:spPr>
      </p:pic>
      <p:pic>
        <p:nvPicPr>
          <p:cNvPr id="6" name="Рисунок 5" descr="D:\2015-2016\4 Б кл-группа\для Евг.Ник. фото уч-ся 4б\SDC1688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09474">
            <a:off x="100591" y="3311648"/>
            <a:ext cx="2898205" cy="2587620"/>
          </a:xfrm>
          <a:prstGeom prst="rect">
            <a:avLst/>
          </a:prstGeom>
          <a:noFill/>
          <a:ln>
            <a:noFill/>
          </a:ln>
        </p:spPr>
      </p:pic>
      <p:pic>
        <p:nvPicPr>
          <p:cNvPr id="7" name="Рисунок 6" descr="D:\2015-2016\4 Б кл-группа\для Евг.Ник. фото уч-ся 4б\SDC1634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76707">
            <a:off x="5969975" y="3305502"/>
            <a:ext cx="3420942" cy="2387685"/>
          </a:xfrm>
          <a:prstGeom prst="rect">
            <a:avLst/>
          </a:prstGeom>
          <a:noFill/>
          <a:ln>
            <a:noFill/>
          </a:ln>
        </p:spPr>
      </p:pic>
    </p:spTree>
    <p:extLst>
      <p:ext uri="{BB962C8B-B14F-4D97-AF65-F5344CB8AC3E}">
        <p14:creationId xmlns:p14="http://schemas.microsoft.com/office/powerpoint/2010/main" val="23598384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up)">
                                      <p:cBhvr>
                                        <p:cTn id="7" dur="3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4"/>
          <p:cNvSpPr txBox="1">
            <a:spLocks noChangeArrowheads="1"/>
          </p:cNvSpPr>
          <p:nvPr/>
        </p:nvSpPr>
        <p:spPr bwMode="auto">
          <a:xfrm>
            <a:off x="714375" y="571500"/>
            <a:ext cx="7929563"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ru-RU" altLang="ru-RU" sz="2000" smtClean="0">
                <a:solidFill>
                  <a:srgbClr val="000000"/>
                </a:solidFill>
              </a:rPr>
              <a:t> </a:t>
            </a:r>
            <a:r>
              <a:rPr lang="ru-RU" altLang="ru-RU" sz="2400" b="1" smtClean="0">
                <a:solidFill>
                  <a:srgbClr val="006600"/>
                </a:solidFill>
                <a:latin typeface="Garamond" pitchFamily="18" charset="0"/>
              </a:rPr>
              <a:t>«Взаимоотношения с родителями занимают, быть может, наиболее деликатное место; с родителями врач должен себя выказать ловким дипломатом—чтобы получить признание, терпеливым— подвергаясь упрекам, мягким—потому что гнев никогда не разрешает трудностей, твердым—для того, чтобы получить от родителей повиновение при решении, которое считает лучшим для ребенка» </a:t>
            </a:r>
          </a:p>
          <a:p>
            <a:pPr algn="r" eaLnBrk="1" fontAlgn="base" hangingPunct="1">
              <a:spcBef>
                <a:spcPct val="0"/>
              </a:spcBef>
              <a:spcAft>
                <a:spcPct val="0"/>
              </a:spcAft>
            </a:pPr>
            <a:endParaRPr lang="ru-RU" altLang="ru-RU" sz="2400" b="1" smtClean="0">
              <a:solidFill>
                <a:srgbClr val="006600"/>
              </a:solidFill>
              <a:latin typeface="Garamond" pitchFamily="18" charset="0"/>
            </a:endParaRPr>
          </a:p>
          <a:p>
            <a:pPr algn="r" eaLnBrk="1" fontAlgn="base" hangingPunct="1">
              <a:spcBef>
                <a:spcPct val="0"/>
              </a:spcBef>
              <a:spcAft>
                <a:spcPct val="0"/>
              </a:spcAft>
            </a:pPr>
            <a:r>
              <a:rPr lang="ru-RU" altLang="ru-RU" sz="1600" b="1" smtClean="0">
                <a:solidFill>
                  <a:srgbClr val="000066"/>
                </a:solidFill>
                <a:latin typeface="Garamond" pitchFamily="18" charset="0"/>
              </a:rPr>
              <a:t>( Цит. по: Медведев М. Я. Современное состояние детской невропсихиатрии во Франции//Современная психоневрология, — 1928.— № VII-VIII.—C. 102.).</a:t>
            </a:r>
          </a:p>
        </p:txBody>
      </p:sp>
      <p:pic>
        <p:nvPicPr>
          <p:cNvPr id="409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6500" y="4714875"/>
            <a:ext cx="21558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26983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up)">
                                      <p:cBhvr>
                                        <p:cTn id="7" dur="3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414338"/>
            <a:ext cx="7429500" cy="1585912"/>
          </a:xfrm>
        </p:spPr>
        <p:txBody>
          <a:bodyPr/>
          <a:lstStyle/>
          <a:p>
            <a:r>
              <a:rPr lang="ru-RU" altLang="ru-RU" sz="2400" b="1" smtClean="0">
                <a:solidFill>
                  <a:srgbClr val="000066"/>
                </a:solidFill>
                <a:latin typeface="Garamond" pitchFamily="18" charset="0"/>
              </a:rPr>
              <a:t>Аспекты актуальности </a:t>
            </a:r>
            <a:br>
              <a:rPr lang="ru-RU" altLang="ru-RU" sz="2400" b="1" smtClean="0">
                <a:solidFill>
                  <a:srgbClr val="000066"/>
                </a:solidFill>
                <a:latin typeface="Garamond" pitchFamily="18" charset="0"/>
              </a:rPr>
            </a:br>
            <a:r>
              <a:rPr lang="ru-RU" altLang="ru-RU" sz="2400" b="1" smtClean="0">
                <a:solidFill>
                  <a:srgbClr val="000066"/>
                </a:solidFill>
                <a:latin typeface="Garamond" pitchFamily="18" charset="0"/>
              </a:rPr>
              <a:t>форм взаимодействия учителя - дефектолога с родителями ребенка с задержкой психического развития</a:t>
            </a:r>
          </a:p>
        </p:txBody>
      </p:sp>
      <p:grpSp>
        <p:nvGrpSpPr>
          <p:cNvPr id="3" name="Group 19"/>
          <p:cNvGrpSpPr>
            <a:grpSpLocks/>
          </p:cNvGrpSpPr>
          <p:nvPr/>
        </p:nvGrpSpPr>
        <p:grpSpPr bwMode="auto">
          <a:xfrm>
            <a:off x="857250" y="1928813"/>
            <a:ext cx="360363" cy="900112"/>
            <a:chOff x="2304" y="1344"/>
            <a:chExt cx="498" cy="1245"/>
          </a:xfrm>
        </p:grpSpPr>
        <p:sp>
          <p:nvSpPr>
            <p:cNvPr id="5" name="Freeform 20"/>
            <p:cNvSpPr>
              <a:spLocks/>
            </p:cNvSpPr>
            <p:nvPr/>
          </p:nvSpPr>
          <p:spPr bwMode="gray">
            <a:xfrm>
              <a:off x="2425" y="1344"/>
              <a:ext cx="233" cy="255"/>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9933"/>
            </a:solidFill>
            <a:ln w="0">
              <a:noFill/>
              <a:prstDash val="solid"/>
              <a:round/>
              <a:headEnd/>
              <a:tailEnd/>
            </a:ln>
            <a:effectLst>
              <a:outerShdw dist="91581" dir="3378596" algn="ctr" rotWithShape="0">
                <a:srgbClr val="000000">
                  <a:alpha val="50000"/>
                </a:srgbClr>
              </a:outerShdw>
            </a:effectLst>
          </p:spPr>
          <p:txBody>
            <a:bodyPr/>
            <a:lstStyle/>
            <a:p>
              <a:pPr fontAlgn="base">
                <a:spcBef>
                  <a:spcPct val="0"/>
                </a:spcBef>
                <a:spcAft>
                  <a:spcPct val="0"/>
                </a:spcAft>
                <a:defRPr/>
              </a:pPr>
              <a:endParaRPr lang="ru-RU">
                <a:solidFill>
                  <a:srgbClr val="000000"/>
                </a:solidFill>
                <a:latin typeface="Arial" charset="0"/>
              </a:endParaRPr>
            </a:p>
          </p:txBody>
        </p:sp>
        <p:sp>
          <p:nvSpPr>
            <p:cNvPr id="6" name="Freeform 21"/>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9933"/>
            </a:solidFill>
            <a:ln w="0">
              <a:noFill/>
              <a:prstDash val="solid"/>
              <a:round/>
              <a:headEnd/>
              <a:tailEnd/>
            </a:ln>
            <a:effectLst>
              <a:outerShdw dist="91581" dir="3378596" algn="ctr" rotWithShape="0">
                <a:srgbClr val="000000">
                  <a:alpha val="50000"/>
                </a:srgbClr>
              </a:outerShdw>
            </a:effectLst>
          </p:spPr>
          <p:txBody>
            <a:bodyPr/>
            <a:lstStyle/>
            <a:p>
              <a:pPr fontAlgn="base">
                <a:spcBef>
                  <a:spcPct val="0"/>
                </a:spcBef>
                <a:spcAft>
                  <a:spcPct val="0"/>
                </a:spcAft>
                <a:defRPr/>
              </a:pPr>
              <a:endParaRPr lang="ru-RU">
                <a:solidFill>
                  <a:srgbClr val="000000"/>
                </a:solidFill>
                <a:latin typeface="Arial" charset="0"/>
              </a:endParaRPr>
            </a:p>
          </p:txBody>
        </p:sp>
      </p:grpSp>
      <p:sp>
        <p:nvSpPr>
          <p:cNvPr id="7" name="AutoShape 18"/>
          <p:cNvSpPr>
            <a:spLocks noChangeArrowheads="1"/>
          </p:cNvSpPr>
          <p:nvPr/>
        </p:nvSpPr>
        <p:spPr bwMode="gray">
          <a:xfrm>
            <a:off x="1357313" y="2143125"/>
            <a:ext cx="7286625" cy="642938"/>
          </a:xfrm>
          <a:prstGeom prst="roundRect">
            <a:avLst>
              <a:gd name="adj" fmla="val 10347"/>
            </a:avLst>
          </a:prstGeom>
          <a:gradFill rotWithShape="1">
            <a:gsLst>
              <a:gs pos="0">
                <a:srgbClr val="EBD3AD"/>
              </a:gs>
              <a:gs pos="100000">
                <a:srgbClr val="EBD3AD">
                  <a:gamma/>
                  <a:tint val="0"/>
                  <a:invGamma/>
                </a:srgbClr>
              </a:gs>
            </a:gsLst>
            <a:lin ang="18900000" scaled="1"/>
          </a:gradFill>
          <a:ln w="50800">
            <a:solidFill>
              <a:srgbClr val="FF9933"/>
            </a:solidFill>
            <a:round/>
            <a:headEnd/>
            <a:tailEnd/>
          </a:ln>
          <a:effectLst>
            <a:outerShdw dist="107763" dir="2700000" algn="ctr" rotWithShape="0">
              <a:srgbClr val="000000">
                <a:alpha val="50000"/>
              </a:srgbClr>
            </a:outerShdw>
          </a:effectLst>
        </p:spPr>
        <p:txBody>
          <a:bodyPr wrap="none" anchor="ctr"/>
          <a:lstStyle/>
          <a:p>
            <a:pPr algn="ctr" fontAlgn="base">
              <a:spcBef>
                <a:spcPct val="0"/>
              </a:spcBef>
              <a:spcAft>
                <a:spcPct val="0"/>
              </a:spcAft>
              <a:defRPr/>
            </a:pPr>
            <a:r>
              <a:rPr lang="ru-RU" sz="1600" dirty="0">
                <a:solidFill>
                  <a:srgbClr val="000000"/>
                </a:solidFill>
                <a:latin typeface="Arial" charset="0"/>
              </a:rPr>
              <a:t>оказать квалифицированную поддержку родителям </a:t>
            </a:r>
          </a:p>
          <a:p>
            <a:pPr algn="ctr" fontAlgn="base">
              <a:spcBef>
                <a:spcPct val="0"/>
              </a:spcBef>
              <a:spcAft>
                <a:spcPct val="0"/>
              </a:spcAft>
              <a:defRPr/>
            </a:pPr>
            <a:r>
              <a:rPr lang="ru-RU" sz="1600" dirty="0">
                <a:solidFill>
                  <a:srgbClr val="000000"/>
                </a:solidFill>
                <a:latin typeface="Arial" charset="0"/>
              </a:rPr>
              <a:t>(социально-правовую, психолого-педагогическую);</a:t>
            </a:r>
          </a:p>
        </p:txBody>
      </p:sp>
      <p:grpSp>
        <p:nvGrpSpPr>
          <p:cNvPr id="4" name="Group 31"/>
          <p:cNvGrpSpPr>
            <a:grpSpLocks/>
          </p:cNvGrpSpPr>
          <p:nvPr/>
        </p:nvGrpSpPr>
        <p:grpSpPr bwMode="auto">
          <a:xfrm>
            <a:off x="857250" y="3000375"/>
            <a:ext cx="360363" cy="900113"/>
            <a:chOff x="2880" y="1344"/>
            <a:chExt cx="498" cy="1245"/>
          </a:xfrm>
        </p:grpSpPr>
        <p:sp>
          <p:nvSpPr>
            <p:cNvPr id="9" name="Freeform 32"/>
            <p:cNvSpPr>
              <a:spLocks/>
            </p:cNvSpPr>
            <p:nvPr/>
          </p:nvSpPr>
          <p:spPr bwMode="gray">
            <a:xfrm>
              <a:off x="3001" y="1344"/>
              <a:ext cx="233" cy="255"/>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pPr fontAlgn="base">
                <a:spcBef>
                  <a:spcPct val="0"/>
                </a:spcBef>
                <a:spcAft>
                  <a:spcPct val="0"/>
                </a:spcAft>
                <a:defRPr/>
              </a:pPr>
              <a:endParaRPr lang="ru-RU">
                <a:solidFill>
                  <a:srgbClr val="000000"/>
                </a:solidFill>
                <a:latin typeface="Arial" charset="0"/>
              </a:endParaRPr>
            </a:p>
          </p:txBody>
        </p:sp>
        <p:sp>
          <p:nvSpPr>
            <p:cNvPr id="10" name="Freeform 33"/>
            <p:cNvSpPr>
              <a:spLocks/>
            </p:cNvSpPr>
            <p:nvPr/>
          </p:nvSpPr>
          <p:spPr bwMode="gray">
            <a:xfrm>
              <a:off x="2880"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pPr fontAlgn="base">
                <a:spcBef>
                  <a:spcPct val="0"/>
                </a:spcBef>
                <a:spcAft>
                  <a:spcPct val="0"/>
                </a:spcAft>
                <a:defRPr/>
              </a:pPr>
              <a:endParaRPr lang="ru-RU">
                <a:solidFill>
                  <a:srgbClr val="000000"/>
                </a:solidFill>
                <a:latin typeface="Arial" charset="0"/>
              </a:endParaRPr>
            </a:p>
          </p:txBody>
        </p:sp>
      </p:grpSp>
      <p:sp>
        <p:nvSpPr>
          <p:cNvPr id="11" name="AutoShape 29"/>
          <p:cNvSpPr>
            <a:spLocks noChangeArrowheads="1"/>
          </p:cNvSpPr>
          <p:nvPr/>
        </p:nvSpPr>
        <p:spPr bwMode="gray">
          <a:xfrm>
            <a:off x="1500188" y="3214688"/>
            <a:ext cx="7215187" cy="642937"/>
          </a:xfrm>
          <a:prstGeom prst="roundRect">
            <a:avLst>
              <a:gd name="adj" fmla="val 10347"/>
            </a:avLst>
          </a:prstGeom>
          <a:gradFill rotWithShape="1">
            <a:gsLst>
              <a:gs pos="0">
                <a:srgbClr val="D8F4BE">
                  <a:gamma/>
                  <a:tint val="0"/>
                  <a:invGamma/>
                </a:srgbClr>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lvl1pPr indent="4508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ru-RU" sz="1600" smtClean="0">
                <a:solidFill>
                  <a:srgbClr val="000000"/>
                </a:solidFill>
                <a:cs typeface="Times New Roman" pitchFamily="18" charset="0"/>
              </a:rPr>
              <a:t>помочь близким взрослым создать комфортную </a:t>
            </a:r>
          </a:p>
          <a:p>
            <a:pPr algn="ctr" eaLnBrk="1" fontAlgn="base" hangingPunct="1">
              <a:spcBef>
                <a:spcPct val="0"/>
              </a:spcBef>
              <a:spcAft>
                <a:spcPct val="0"/>
              </a:spcAft>
            </a:pPr>
            <a:r>
              <a:rPr lang="ru-RU" altLang="ru-RU" sz="1600" smtClean="0">
                <a:solidFill>
                  <a:srgbClr val="000000"/>
                </a:solidFill>
                <a:cs typeface="Times New Roman" pitchFamily="18" charset="0"/>
              </a:rPr>
              <a:t>для развития ребенка семейную среду;</a:t>
            </a:r>
            <a:endParaRPr lang="ru-RU" altLang="ru-RU" sz="1600" smtClean="0">
              <a:solidFill>
                <a:srgbClr val="000000"/>
              </a:solidFill>
            </a:endParaRPr>
          </a:p>
        </p:txBody>
      </p:sp>
      <p:sp>
        <p:nvSpPr>
          <p:cNvPr id="14" name="AutoShape 10"/>
          <p:cNvSpPr>
            <a:spLocks noChangeArrowheads="1"/>
          </p:cNvSpPr>
          <p:nvPr/>
        </p:nvSpPr>
        <p:spPr bwMode="gray">
          <a:xfrm>
            <a:off x="1428750" y="4357688"/>
            <a:ext cx="7215188" cy="642937"/>
          </a:xfrm>
          <a:prstGeom prst="roundRect">
            <a:avLst>
              <a:gd name="adj" fmla="val 10347"/>
            </a:avLst>
          </a:prstGeom>
          <a:gradFill rotWithShape="1">
            <a:gsLst>
              <a:gs pos="0">
                <a:srgbClr val="F2F3BB">
                  <a:gamma/>
                  <a:tint val="0"/>
                  <a:invGamma/>
                </a:srgbClr>
              </a:gs>
              <a:gs pos="100000">
                <a:srgbClr val="F2F3BB"/>
              </a:gs>
            </a:gsLst>
            <a:lin ang="2700000" scaled="1"/>
          </a:gradFill>
          <a:ln w="50800">
            <a:solidFill>
              <a:srgbClr val="DBA037"/>
            </a:solidFill>
            <a:round/>
            <a:headEnd/>
            <a:tailEnd/>
          </a:ln>
          <a:effectLst>
            <a:outerShdw dist="107763" dir="2700000" algn="ctr" rotWithShape="0">
              <a:srgbClr val="000000">
                <a:alpha val="50000"/>
              </a:srgbClr>
            </a:outerShdw>
          </a:effectLst>
        </p:spPr>
        <p:txBody>
          <a:bodyPr wrap="none" anchor="ctr"/>
          <a:lstStyle/>
          <a:p>
            <a:pPr algn="ctr" fontAlgn="base">
              <a:spcBef>
                <a:spcPct val="0"/>
              </a:spcBef>
              <a:spcAft>
                <a:spcPct val="0"/>
              </a:spcAft>
              <a:defRPr/>
            </a:pPr>
            <a:r>
              <a:rPr lang="ru-RU" sz="1600" dirty="0">
                <a:solidFill>
                  <a:srgbClr val="000000"/>
                </a:solidFill>
                <a:latin typeface="Arial" charset="0"/>
              </a:rPr>
              <a:t>создать условия для активного участия родителей </a:t>
            </a:r>
          </a:p>
          <a:p>
            <a:pPr algn="ctr" fontAlgn="base">
              <a:spcBef>
                <a:spcPct val="0"/>
              </a:spcBef>
              <a:spcAft>
                <a:spcPct val="0"/>
              </a:spcAft>
              <a:defRPr/>
            </a:pPr>
            <a:r>
              <a:rPr lang="ru-RU" sz="1600" dirty="0">
                <a:solidFill>
                  <a:srgbClr val="000000"/>
                </a:solidFill>
                <a:latin typeface="Arial" charset="0"/>
              </a:rPr>
              <a:t>в воспитании и обучении ребенка;</a:t>
            </a:r>
          </a:p>
        </p:txBody>
      </p:sp>
      <p:grpSp>
        <p:nvGrpSpPr>
          <p:cNvPr id="8" name="Group 12"/>
          <p:cNvGrpSpPr>
            <a:grpSpLocks/>
          </p:cNvGrpSpPr>
          <p:nvPr/>
        </p:nvGrpSpPr>
        <p:grpSpPr bwMode="auto">
          <a:xfrm>
            <a:off x="857250" y="4143375"/>
            <a:ext cx="360363" cy="900113"/>
            <a:chOff x="2880" y="1344"/>
            <a:chExt cx="498" cy="1245"/>
          </a:xfrm>
        </p:grpSpPr>
        <p:sp>
          <p:nvSpPr>
            <p:cNvPr id="16" name="Freeform 13"/>
            <p:cNvSpPr>
              <a:spLocks/>
            </p:cNvSpPr>
            <p:nvPr/>
          </p:nvSpPr>
          <p:spPr bwMode="gray">
            <a:xfrm>
              <a:off x="3001" y="1344"/>
              <a:ext cx="233" cy="255"/>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CC66"/>
            </a:solidFill>
            <a:ln w="0">
              <a:noFill/>
              <a:prstDash val="solid"/>
              <a:round/>
              <a:headEnd/>
              <a:tailEnd/>
            </a:ln>
            <a:effectLst>
              <a:outerShdw dist="91581" dir="3378596" algn="ctr" rotWithShape="0">
                <a:srgbClr val="000000">
                  <a:alpha val="50000"/>
                </a:srgbClr>
              </a:outerShdw>
            </a:effectLst>
          </p:spPr>
          <p:txBody>
            <a:bodyPr/>
            <a:lstStyle/>
            <a:p>
              <a:pPr fontAlgn="base">
                <a:spcBef>
                  <a:spcPct val="0"/>
                </a:spcBef>
                <a:spcAft>
                  <a:spcPct val="0"/>
                </a:spcAft>
                <a:defRPr/>
              </a:pPr>
              <a:endParaRPr lang="ru-RU">
                <a:solidFill>
                  <a:srgbClr val="000000"/>
                </a:solidFill>
                <a:latin typeface="Arial" charset="0"/>
              </a:endParaRPr>
            </a:p>
          </p:txBody>
        </p:sp>
        <p:sp>
          <p:nvSpPr>
            <p:cNvPr id="17" name="Freeform 14"/>
            <p:cNvSpPr>
              <a:spLocks/>
            </p:cNvSpPr>
            <p:nvPr/>
          </p:nvSpPr>
          <p:spPr bwMode="gray">
            <a:xfrm>
              <a:off x="2880"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CC66"/>
            </a:solidFill>
            <a:ln w="0">
              <a:noFill/>
              <a:prstDash val="solid"/>
              <a:round/>
              <a:headEnd/>
              <a:tailEnd/>
            </a:ln>
            <a:effectLst>
              <a:outerShdw dist="91581" dir="3378596" algn="ctr" rotWithShape="0">
                <a:srgbClr val="000000">
                  <a:alpha val="50000"/>
                </a:srgbClr>
              </a:outerShdw>
            </a:effectLst>
          </p:spPr>
          <p:txBody>
            <a:bodyPr/>
            <a:lstStyle/>
            <a:p>
              <a:pPr fontAlgn="base">
                <a:spcBef>
                  <a:spcPct val="0"/>
                </a:spcBef>
                <a:spcAft>
                  <a:spcPct val="0"/>
                </a:spcAft>
                <a:defRPr/>
              </a:pPr>
              <a:endParaRPr lang="ru-RU">
                <a:solidFill>
                  <a:srgbClr val="000000"/>
                </a:solidFill>
                <a:latin typeface="Arial" charset="0"/>
              </a:endParaRPr>
            </a:p>
          </p:txBody>
        </p:sp>
      </p:grpSp>
      <p:sp>
        <p:nvSpPr>
          <p:cNvPr id="18" name="AutoShape 24"/>
          <p:cNvSpPr>
            <a:spLocks noChangeArrowheads="1"/>
          </p:cNvSpPr>
          <p:nvPr/>
        </p:nvSpPr>
        <p:spPr bwMode="gray">
          <a:xfrm>
            <a:off x="1428750" y="5500688"/>
            <a:ext cx="7215188" cy="635000"/>
          </a:xfrm>
          <a:prstGeom prst="roundRect">
            <a:avLst>
              <a:gd name="adj" fmla="val 10347"/>
            </a:avLst>
          </a:prstGeom>
          <a:gradFill rotWithShape="1">
            <a:gsLst>
              <a:gs pos="0">
                <a:srgbClr val="CCECFF"/>
              </a:gs>
              <a:gs pos="100000">
                <a:srgbClr val="CCECFF">
                  <a:gamma/>
                  <a:tint val="0"/>
                  <a:invGamma/>
                </a:srgbClr>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pPr algn="ctr" fontAlgn="base">
              <a:spcBef>
                <a:spcPct val="0"/>
              </a:spcBef>
              <a:spcAft>
                <a:spcPct val="0"/>
              </a:spcAft>
              <a:defRPr/>
            </a:pPr>
            <a:r>
              <a:rPr lang="ru-RU" sz="1600" dirty="0">
                <a:solidFill>
                  <a:srgbClr val="000000"/>
                </a:solidFill>
                <a:latin typeface="Arial" charset="0"/>
              </a:rPr>
              <a:t>формировать адекватные взаимоотношения между </a:t>
            </a:r>
          </a:p>
          <a:p>
            <a:pPr algn="ctr" fontAlgn="base">
              <a:spcBef>
                <a:spcPct val="0"/>
              </a:spcBef>
              <a:spcAft>
                <a:spcPct val="0"/>
              </a:spcAft>
              <a:defRPr/>
            </a:pPr>
            <a:r>
              <a:rPr lang="ru-RU" sz="1600" dirty="0">
                <a:solidFill>
                  <a:srgbClr val="000000"/>
                </a:solidFill>
                <a:latin typeface="Arial" charset="0"/>
              </a:rPr>
              <a:t>родителями и их детьми. </a:t>
            </a:r>
          </a:p>
        </p:txBody>
      </p:sp>
      <p:grpSp>
        <p:nvGrpSpPr>
          <p:cNvPr id="12" name="Group 25"/>
          <p:cNvGrpSpPr>
            <a:grpSpLocks/>
          </p:cNvGrpSpPr>
          <p:nvPr/>
        </p:nvGrpSpPr>
        <p:grpSpPr bwMode="auto">
          <a:xfrm>
            <a:off x="857250" y="5357813"/>
            <a:ext cx="360363" cy="900112"/>
            <a:chOff x="2304" y="1344"/>
            <a:chExt cx="498" cy="1245"/>
          </a:xfrm>
        </p:grpSpPr>
        <p:sp>
          <p:nvSpPr>
            <p:cNvPr id="20" name="Freeform 26"/>
            <p:cNvSpPr>
              <a:spLocks/>
            </p:cNvSpPr>
            <p:nvPr/>
          </p:nvSpPr>
          <p:spPr bwMode="gray">
            <a:xfrm>
              <a:off x="2425" y="1344"/>
              <a:ext cx="233" cy="255"/>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pPr fontAlgn="base">
                <a:spcBef>
                  <a:spcPct val="0"/>
                </a:spcBef>
                <a:spcAft>
                  <a:spcPct val="0"/>
                </a:spcAft>
                <a:defRPr/>
              </a:pPr>
              <a:endParaRPr lang="ru-RU">
                <a:solidFill>
                  <a:srgbClr val="000000"/>
                </a:solidFill>
                <a:latin typeface="Arial" charset="0"/>
              </a:endParaRPr>
            </a:p>
          </p:txBody>
        </p:sp>
        <p:sp>
          <p:nvSpPr>
            <p:cNvPr id="21" name="Freeform 27"/>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pPr fontAlgn="base">
                <a:spcBef>
                  <a:spcPct val="0"/>
                </a:spcBef>
                <a:spcAft>
                  <a:spcPct val="0"/>
                </a:spcAft>
                <a:defRPr/>
              </a:pPr>
              <a:endParaRPr lang="ru-RU">
                <a:solidFill>
                  <a:srgbClr val="000000"/>
                </a:solidFill>
                <a:latin typeface="Arial" charset="0"/>
              </a:endParaRPr>
            </a:p>
          </p:txBody>
        </p:sp>
      </p:grpSp>
    </p:spTree>
    <p:extLst>
      <p:ext uri="{BB962C8B-B14F-4D97-AF65-F5344CB8AC3E}">
        <p14:creationId xmlns:p14="http://schemas.microsoft.com/office/powerpoint/2010/main" val="3029758327"/>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nodeType="afterGroup">
                            <p:stCondLst>
                              <p:cond delay="2000"/>
                            </p:stCondLst>
                            <p:childTnLst>
                              <p:par>
                                <p:cTn id="9" presetID="19"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fmla="#ppt_w*sin(2.5*pi*$)">
                                          <p:val>
                                            <p:fltVal val="0"/>
                                          </p:val>
                                        </p:tav>
                                        <p:tav tm="100000">
                                          <p:val>
                                            <p:fltVal val="1"/>
                                          </p:val>
                                        </p:tav>
                                      </p:tavLst>
                                    </p:anim>
                                    <p:anim calcmode="lin" valueType="num">
                                      <p:cBhvr>
                                        <p:cTn id="12" dur="2000" fill="hold"/>
                                        <p:tgtEl>
                                          <p:spTgt spid="3"/>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400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nodeType="afterGroup">
                            <p:stCondLst>
                              <p:cond delay="4500"/>
                            </p:stCondLst>
                            <p:childTnLst>
                              <p:par>
                                <p:cTn id="18" presetID="19"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6500"/>
                            </p:stCondLst>
                            <p:childTnLst>
                              <p:par>
                                <p:cTn id="23" presetID="9"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par>
                          <p:cTn id="26" fill="hold" nodeType="afterGroup">
                            <p:stCondLst>
                              <p:cond delay="7000"/>
                            </p:stCondLst>
                            <p:childTnLst>
                              <p:par>
                                <p:cTn id="27" presetID="19" presetClass="entr" presetSubtype="1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9000"/>
                            </p:stCondLst>
                            <p:childTnLst>
                              <p:par>
                                <p:cTn id="32" presetID="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par>
                          <p:cTn id="35" fill="hold" nodeType="afterGroup">
                            <p:stCondLst>
                              <p:cond delay="9500"/>
                            </p:stCondLst>
                            <p:childTnLst>
                              <p:par>
                                <p:cTn id="36" presetID="19" presetClass="entr" presetSubtype="1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2000" fill="hold"/>
                                        <p:tgtEl>
                                          <p:spTgt spid="12"/>
                                        </p:tgtEl>
                                        <p:attrNameLst>
                                          <p:attrName>ppt_w</p:attrName>
                                        </p:attrNameLst>
                                      </p:cBhvr>
                                      <p:tavLst>
                                        <p:tav tm="0" fmla="#ppt_w*sin(2.5*pi*$)">
                                          <p:val>
                                            <p:fltVal val="0"/>
                                          </p:val>
                                        </p:tav>
                                        <p:tav tm="100000">
                                          <p:val>
                                            <p:fltVal val="1"/>
                                          </p:val>
                                        </p:tav>
                                      </p:tavLst>
                                    </p:anim>
                                    <p:anim calcmode="lin" valueType="num">
                                      <p:cBhvr>
                                        <p:cTn id="39" dur="2000" fill="hold"/>
                                        <p:tgtEl>
                                          <p:spTgt spid="12"/>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11500"/>
                            </p:stCondLst>
                            <p:childTnLst>
                              <p:par>
                                <p:cTn id="41" presetID="9"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P spid="14"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p:cNvSpPr>
            <a:spLocks noChangeArrowheads="1"/>
          </p:cNvSpPr>
          <p:nvPr/>
        </p:nvSpPr>
        <p:spPr bwMode="gray">
          <a:xfrm rot="10800000">
            <a:off x="1714500" y="428625"/>
            <a:ext cx="5759450" cy="2638425"/>
          </a:xfrm>
          <a:prstGeom prst="upArrow">
            <a:avLst>
              <a:gd name="adj1" fmla="val 56944"/>
              <a:gd name="adj2" fmla="val 50782"/>
            </a:avLst>
          </a:prstGeom>
          <a:gradFill rotWithShape="1">
            <a:gsLst>
              <a:gs pos="0">
                <a:srgbClr val="0099CC"/>
              </a:gs>
              <a:gs pos="100000">
                <a:srgbClr val="00475E">
                  <a:alpha val="0"/>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sp>
        <p:nvSpPr>
          <p:cNvPr id="4" name="Заголовок 3"/>
          <p:cNvSpPr>
            <a:spLocks noGrp="1"/>
          </p:cNvSpPr>
          <p:nvPr>
            <p:ph type="title"/>
          </p:nvPr>
        </p:nvSpPr>
        <p:spPr/>
        <p:txBody>
          <a:bodyPr/>
          <a:lstStyle/>
          <a:p>
            <a:r>
              <a:rPr lang="ru-RU" altLang="ru-RU" b="1" smtClean="0">
                <a:latin typeface="Garamond" pitchFamily="18" charset="0"/>
              </a:rPr>
              <a:t>Основные принципы работы с родителями</a:t>
            </a:r>
          </a:p>
        </p:txBody>
      </p:sp>
      <p:sp>
        <p:nvSpPr>
          <p:cNvPr id="15" name="AutoShape 13"/>
          <p:cNvSpPr>
            <a:spLocks noChangeArrowheads="1"/>
          </p:cNvSpPr>
          <p:nvPr/>
        </p:nvSpPr>
        <p:spPr bwMode="gray">
          <a:xfrm>
            <a:off x="2000250" y="3068639"/>
            <a:ext cx="1606550" cy="1579562"/>
          </a:xfrm>
          <a:prstGeom prst="roundRect">
            <a:avLst>
              <a:gd name="adj" fmla="val 16667"/>
            </a:avLst>
          </a:prstGeom>
          <a:gradFill rotWithShape="1">
            <a:gsLst>
              <a:gs pos="0">
                <a:srgbClr val="F0EA00">
                  <a:alpha val="85001"/>
                </a:srgbClr>
              </a:gs>
              <a:gs pos="100000">
                <a:srgbClr val="9895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ru-RU" sz="1400" b="1" dirty="0" smtClean="0">
                <a:solidFill>
                  <a:srgbClr val="000000"/>
                </a:solidFill>
              </a:rPr>
              <a:t>единства </a:t>
            </a:r>
            <a:endParaRPr lang="ru-RU" altLang="ru-RU" sz="1400" b="1" dirty="0" smtClean="0">
              <a:solidFill>
                <a:srgbClr val="000000"/>
              </a:solidFill>
            </a:endParaRPr>
          </a:p>
          <a:p>
            <a:pPr algn="ctr" eaLnBrk="1" fontAlgn="base" hangingPunct="1">
              <a:spcBef>
                <a:spcPct val="0"/>
              </a:spcBef>
              <a:spcAft>
                <a:spcPct val="0"/>
              </a:spcAft>
            </a:pPr>
            <a:r>
              <a:rPr lang="ru-RU" altLang="ru-RU" sz="1400" b="1" dirty="0" smtClean="0">
                <a:solidFill>
                  <a:srgbClr val="000000"/>
                </a:solidFill>
              </a:rPr>
              <a:t>диагностики и </a:t>
            </a:r>
          </a:p>
          <a:p>
            <a:pPr algn="ctr" eaLnBrk="1" fontAlgn="base" hangingPunct="1">
              <a:spcBef>
                <a:spcPct val="0"/>
              </a:spcBef>
              <a:spcAft>
                <a:spcPct val="0"/>
              </a:spcAft>
            </a:pPr>
            <a:r>
              <a:rPr lang="ru-RU" altLang="ru-RU" sz="1400" b="1" dirty="0" err="1" smtClean="0">
                <a:solidFill>
                  <a:srgbClr val="000000"/>
                </a:solidFill>
              </a:rPr>
              <a:t>коррекционно</a:t>
            </a:r>
            <a:r>
              <a:rPr lang="ru-RU" altLang="ru-RU" sz="1400" b="1" dirty="0" smtClean="0">
                <a:solidFill>
                  <a:srgbClr val="000000"/>
                </a:solidFill>
              </a:rPr>
              <a:t> -</a:t>
            </a:r>
          </a:p>
          <a:p>
            <a:pPr algn="ctr" eaLnBrk="1" fontAlgn="base" hangingPunct="1">
              <a:spcBef>
                <a:spcPct val="0"/>
              </a:spcBef>
              <a:spcAft>
                <a:spcPct val="0"/>
              </a:spcAft>
            </a:pPr>
            <a:r>
              <a:rPr lang="ru-RU" altLang="ru-RU" sz="1400" b="1" dirty="0" smtClean="0">
                <a:solidFill>
                  <a:srgbClr val="000000"/>
                </a:solidFill>
              </a:rPr>
              <a:t>педагогического </a:t>
            </a:r>
          </a:p>
          <a:p>
            <a:pPr algn="ctr" eaLnBrk="1" fontAlgn="base" hangingPunct="1">
              <a:spcBef>
                <a:spcPct val="0"/>
              </a:spcBef>
              <a:spcAft>
                <a:spcPct val="0"/>
              </a:spcAft>
            </a:pPr>
            <a:r>
              <a:rPr lang="ru-RU" altLang="ru-RU" sz="1400" b="1" dirty="0" smtClean="0">
                <a:solidFill>
                  <a:srgbClr val="000000"/>
                </a:solidFill>
              </a:rPr>
              <a:t>процесса</a:t>
            </a:r>
          </a:p>
        </p:txBody>
      </p:sp>
      <p:sp>
        <p:nvSpPr>
          <p:cNvPr id="16" name="AutoShape 19"/>
          <p:cNvSpPr>
            <a:spLocks noChangeArrowheads="1"/>
          </p:cNvSpPr>
          <p:nvPr/>
        </p:nvSpPr>
        <p:spPr bwMode="gray">
          <a:xfrm>
            <a:off x="3857625" y="3086101"/>
            <a:ext cx="1571625" cy="1562100"/>
          </a:xfrm>
          <a:prstGeom prst="roundRect">
            <a:avLst>
              <a:gd name="adj" fmla="val 16667"/>
            </a:avLst>
          </a:prstGeom>
          <a:gradFill rotWithShape="1">
            <a:gsLst>
              <a:gs pos="0">
                <a:srgbClr val="30C230"/>
              </a:gs>
              <a:gs pos="100000">
                <a:srgbClr val="238D23"/>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ru-RU" sz="1400" b="1" dirty="0" smtClean="0">
                <a:solidFill>
                  <a:srgbClr val="000000"/>
                </a:solidFill>
              </a:rPr>
              <a:t>сотрудничества </a:t>
            </a:r>
            <a:endParaRPr lang="ru-RU" altLang="ru-RU" sz="1400" b="1" dirty="0" smtClean="0">
              <a:solidFill>
                <a:srgbClr val="000000"/>
              </a:solidFill>
            </a:endParaRPr>
          </a:p>
          <a:p>
            <a:pPr algn="ctr" eaLnBrk="1" fontAlgn="base" hangingPunct="1">
              <a:spcBef>
                <a:spcPct val="0"/>
              </a:spcBef>
              <a:spcAft>
                <a:spcPct val="0"/>
              </a:spcAft>
            </a:pPr>
            <a:r>
              <a:rPr lang="ru-RU" altLang="ru-RU" sz="1400" b="1" dirty="0" smtClean="0">
                <a:solidFill>
                  <a:srgbClr val="000000"/>
                </a:solidFill>
              </a:rPr>
              <a:t>между </a:t>
            </a:r>
          </a:p>
          <a:p>
            <a:pPr algn="ctr" eaLnBrk="1" fontAlgn="base" hangingPunct="1">
              <a:spcBef>
                <a:spcPct val="0"/>
              </a:spcBef>
              <a:spcAft>
                <a:spcPct val="0"/>
              </a:spcAft>
            </a:pPr>
            <a:r>
              <a:rPr lang="ru-RU" altLang="ru-RU" sz="1400" b="1" dirty="0" smtClean="0">
                <a:solidFill>
                  <a:srgbClr val="000000"/>
                </a:solidFill>
              </a:rPr>
              <a:t>родителями и </a:t>
            </a:r>
          </a:p>
          <a:p>
            <a:pPr algn="ctr" eaLnBrk="1" fontAlgn="base" hangingPunct="1">
              <a:spcBef>
                <a:spcPct val="0"/>
              </a:spcBef>
              <a:spcAft>
                <a:spcPct val="0"/>
              </a:spcAft>
            </a:pPr>
            <a:r>
              <a:rPr lang="ru-RU" altLang="ru-RU" sz="1400" b="1" dirty="0" smtClean="0">
                <a:solidFill>
                  <a:srgbClr val="000000"/>
                </a:solidFill>
              </a:rPr>
              <a:t>специалистами, </a:t>
            </a:r>
          </a:p>
          <a:p>
            <a:pPr algn="ctr" eaLnBrk="1" fontAlgn="base" hangingPunct="1">
              <a:spcBef>
                <a:spcPct val="0"/>
              </a:spcBef>
              <a:spcAft>
                <a:spcPct val="0"/>
              </a:spcAft>
            </a:pPr>
            <a:r>
              <a:rPr lang="ru-RU" altLang="ru-RU" sz="1400" b="1" dirty="0" smtClean="0">
                <a:solidFill>
                  <a:srgbClr val="000000"/>
                </a:solidFill>
              </a:rPr>
              <a:t>родителями и </a:t>
            </a:r>
          </a:p>
          <a:p>
            <a:pPr algn="ctr" eaLnBrk="1" fontAlgn="base" hangingPunct="1">
              <a:spcBef>
                <a:spcPct val="0"/>
              </a:spcBef>
              <a:spcAft>
                <a:spcPct val="0"/>
              </a:spcAft>
            </a:pPr>
            <a:r>
              <a:rPr lang="ru-RU" altLang="ru-RU" sz="1400" b="1" dirty="0" smtClean="0">
                <a:solidFill>
                  <a:srgbClr val="000000"/>
                </a:solidFill>
              </a:rPr>
              <a:t>детьми</a:t>
            </a:r>
          </a:p>
        </p:txBody>
      </p:sp>
      <p:sp>
        <p:nvSpPr>
          <p:cNvPr id="18" name="AutoShape 24"/>
          <p:cNvSpPr>
            <a:spLocks noChangeArrowheads="1"/>
          </p:cNvSpPr>
          <p:nvPr/>
        </p:nvSpPr>
        <p:spPr bwMode="gray">
          <a:xfrm>
            <a:off x="5643563" y="3086101"/>
            <a:ext cx="1584325" cy="1562100"/>
          </a:xfrm>
          <a:prstGeom prst="roundRect">
            <a:avLst>
              <a:gd name="adj" fmla="val 16667"/>
            </a:avLst>
          </a:prstGeom>
          <a:solidFill>
            <a:srgbClr val="3366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ru-RU" sz="1400" b="1" dirty="0" smtClean="0">
                <a:solidFill>
                  <a:srgbClr val="000000"/>
                </a:solidFill>
              </a:rPr>
              <a:t>решения </a:t>
            </a:r>
            <a:endParaRPr lang="ru-RU" altLang="ru-RU" sz="1400" b="1" dirty="0" smtClean="0">
              <a:solidFill>
                <a:srgbClr val="000000"/>
              </a:solidFill>
            </a:endParaRPr>
          </a:p>
          <a:p>
            <a:pPr algn="ctr" eaLnBrk="1" fontAlgn="base" hangingPunct="1">
              <a:spcBef>
                <a:spcPct val="0"/>
              </a:spcBef>
              <a:spcAft>
                <a:spcPct val="0"/>
              </a:spcAft>
            </a:pPr>
            <a:r>
              <a:rPr lang="ru-RU" altLang="ru-RU" sz="1400" b="1" dirty="0" smtClean="0">
                <a:solidFill>
                  <a:srgbClr val="000000"/>
                </a:solidFill>
              </a:rPr>
              <a:t>задачи через </a:t>
            </a:r>
          </a:p>
          <a:p>
            <a:pPr algn="ctr" eaLnBrk="1" fontAlgn="base" hangingPunct="1">
              <a:spcBef>
                <a:spcPct val="0"/>
              </a:spcBef>
              <a:spcAft>
                <a:spcPct val="0"/>
              </a:spcAft>
            </a:pPr>
            <a:r>
              <a:rPr lang="ru-RU" altLang="ru-RU" sz="1400" b="1" dirty="0" smtClean="0">
                <a:solidFill>
                  <a:srgbClr val="000000"/>
                </a:solidFill>
              </a:rPr>
              <a:t>интерес</a:t>
            </a:r>
          </a:p>
        </p:txBody>
      </p:sp>
      <p:sp>
        <p:nvSpPr>
          <p:cNvPr id="19" name="AutoShape 31"/>
          <p:cNvSpPr>
            <a:spLocks noChangeArrowheads="1"/>
          </p:cNvSpPr>
          <p:nvPr/>
        </p:nvSpPr>
        <p:spPr bwMode="gray">
          <a:xfrm>
            <a:off x="7429500" y="3113941"/>
            <a:ext cx="1562100" cy="1560512"/>
          </a:xfrm>
          <a:prstGeom prst="roundRect">
            <a:avLst>
              <a:gd name="adj" fmla="val 16667"/>
            </a:avLst>
          </a:prstGeom>
          <a:gradFill rotWithShape="1">
            <a:gsLst>
              <a:gs pos="0">
                <a:srgbClr val="AE50E2"/>
              </a:gs>
              <a:gs pos="100000">
                <a:srgbClr val="7E3AA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ru-RU" sz="1400" b="1" dirty="0" smtClean="0">
                <a:solidFill>
                  <a:srgbClr val="000000"/>
                </a:solidFill>
              </a:rPr>
              <a:t>ведущей </a:t>
            </a:r>
            <a:endParaRPr lang="ru-RU" altLang="ru-RU" sz="1400" b="1" dirty="0" smtClean="0">
              <a:solidFill>
                <a:srgbClr val="000000"/>
              </a:solidFill>
            </a:endParaRPr>
          </a:p>
          <a:p>
            <a:pPr algn="ctr" eaLnBrk="1" fontAlgn="base" hangingPunct="1">
              <a:spcBef>
                <a:spcPct val="0"/>
              </a:spcBef>
              <a:spcAft>
                <a:spcPct val="0"/>
              </a:spcAft>
            </a:pPr>
            <a:r>
              <a:rPr lang="ru-RU" altLang="ru-RU" sz="1400" b="1" dirty="0" smtClean="0">
                <a:solidFill>
                  <a:srgbClr val="000000"/>
                </a:solidFill>
              </a:rPr>
              <a:t>деятельности</a:t>
            </a:r>
          </a:p>
        </p:txBody>
      </p:sp>
      <p:sp>
        <p:nvSpPr>
          <p:cNvPr id="23" name="AutoShape 9"/>
          <p:cNvSpPr>
            <a:spLocks noChangeArrowheads="1"/>
          </p:cNvSpPr>
          <p:nvPr/>
        </p:nvSpPr>
        <p:spPr bwMode="gray">
          <a:xfrm>
            <a:off x="141575" y="3067051"/>
            <a:ext cx="1604963" cy="1581150"/>
          </a:xfrm>
          <a:prstGeom prst="roundRect">
            <a:avLst>
              <a:gd name="adj" fmla="val 16667"/>
            </a:avLst>
          </a:prstGeom>
          <a:gradFill rotWithShape="1">
            <a:gsLst>
              <a:gs pos="0">
                <a:srgbClr val="FF9900"/>
              </a:gs>
              <a:gs pos="100000">
                <a:srgbClr val="B96F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ru-RU" sz="1400" b="1" dirty="0" smtClean="0">
                <a:solidFill>
                  <a:srgbClr val="000000"/>
                </a:solidFill>
              </a:rPr>
              <a:t>комплексного </a:t>
            </a:r>
            <a:endParaRPr lang="ru-RU" altLang="ru-RU" sz="1400" b="1" dirty="0" smtClean="0">
              <a:solidFill>
                <a:srgbClr val="000000"/>
              </a:solidFill>
            </a:endParaRPr>
          </a:p>
          <a:p>
            <a:pPr algn="ctr" eaLnBrk="1" fontAlgn="base" hangingPunct="1">
              <a:spcBef>
                <a:spcPct val="0"/>
              </a:spcBef>
              <a:spcAft>
                <a:spcPct val="0"/>
              </a:spcAft>
            </a:pPr>
            <a:r>
              <a:rPr lang="ru-RU" altLang="ru-RU" sz="1400" b="1" dirty="0" smtClean="0">
                <a:solidFill>
                  <a:srgbClr val="000000"/>
                </a:solidFill>
              </a:rPr>
              <a:t>подхода к </a:t>
            </a:r>
          </a:p>
          <a:p>
            <a:pPr algn="ctr" eaLnBrk="1" fontAlgn="base" hangingPunct="1">
              <a:spcBef>
                <a:spcPct val="0"/>
              </a:spcBef>
              <a:spcAft>
                <a:spcPct val="0"/>
              </a:spcAft>
            </a:pPr>
            <a:r>
              <a:rPr lang="ru-RU" altLang="ru-RU" sz="1400" b="1" dirty="0" smtClean="0">
                <a:solidFill>
                  <a:srgbClr val="000000"/>
                </a:solidFill>
              </a:rPr>
              <a:t>организации</a:t>
            </a:r>
          </a:p>
          <a:p>
            <a:pPr algn="ctr" eaLnBrk="1" fontAlgn="base" hangingPunct="1">
              <a:spcBef>
                <a:spcPct val="0"/>
              </a:spcBef>
              <a:spcAft>
                <a:spcPct val="0"/>
              </a:spcAft>
            </a:pPr>
            <a:r>
              <a:rPr lang="ru-RU" altLang="ru-RU" sz="1400" b="1" dirty="0" smtClean="0">
                <a:solidFill>
                  <a:srgbClr val="000000"/>
                </a:solidFill>
              </a:rPr>
              <a:t> коррекционно-</a:t>
            </a:r>
          </a:p>
          <a:p>
            <a:pPr algn="ctr" eaLnBrk="1" fontAlgn="base" hangingPunct="1">
              <a:spcBef>
                <a:spcPct val="0"/>
              </a:spcBef>
              <a:spcAft>
                <a:spcPct val="0"/>
              </a:spcAft>
            </a:pPr>
            <a:r>
              <a:rPr lang="ru-RU" altLang="ru-RU" sz="1400" b="1" dirty="0" smtClean="0">
                <a:solidFill>
                  <a:srgbClr val="000000"/>
                </a:solidFill>
              </a:rPr>
              <a:t>педагогического </a:t>
            </a:r>
          </a:p>
          <a:p>
            <a:pPr algn="ctr" eaLnBrk="1" fontAlgn="base" hangingPunct="1">
              <a:spcBef>
                <a:spcPct val="0"/>
              </a:spcBef>
              <a:spcAft>
                <a:spcPct val="0"/>
              </a:spcAft>
            </a:pPr>
            <a:r>
              <a:rPr lang="ru-RU" altLang="ru-RU" sz="1400" b="1" dirty="0" smtClean="0">
                <a:solidFill>
                  <a:srgbClr val="000000"/>
                </a:solidFill>
              </a:rPr>
              <a:t>процесса</a:t>
            </a:r>
          </a:p>
        </p:txBody>
      </p:sp>
      <p:sp>
        <p:nvSpPr>
          <p:cNvPr id="27" name="AutoShape 7"/>
          <p:cNvSpPr>
            <a:spLocks noChangeArrowheads="1"/>
          </p:cNvSpPr>
          <p:nvPr/>
        </p:nvSpPr>
        <p:spPr bwMode="gray">
          <a:xfrm>
            <a:off x="1255501" y="5385955"/>
            <a:ext cx="7879407" cy="571500"/>
          </a:xfrm>
          <a:prstGeom prst="roundRect">
            <a:avLst>
              <a:gd name="adj" fmla="val 50000"/>
            </a:avLst>
          </a:prstGeom>
          <a:solidFill>
            <a:srgbClr val="6DFFE3"/>
          </a:solidFill>
          <a:ln w="38100" algn="ctr">
            <a:solidFill>
              <a:srgbClr val="808080"/>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ru-RU" altLang="ru-RU" sz="2400" b="1" dirty="0" smtClean="0">
                <a:solidFill>
                  <a:srgbClr val="C00000"/>
                </a:solidFill>
              </a:rPr>
              <a:t>Не сравнивать ребенка с другими детьми !</a:t>
            </a:r>
            <a:endParaRPr lang="en-US" altLang="ru-RU" sz="2400" b="1" dirty="0" smtClean="0">
              <a:solidFill>
                <a:srgbClr val="C00000"/>
              </a:solidFill>
            </a:endParaRPr>
          </a:p>
        </p:txBody>
      </p:sp>
      <p:pic>
        <p:nvPicPr>
          <p:cNvPr id="10" name="Picture 2" descr="http://odnt.ru/media/k2/items/cache/d7115f2e533cc8bcf91823021f4ba6a2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22" y="5074343"/>
            <a:ext cx="1146128" cy="170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96827"/>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nodeType="afterGroup">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dissolve">
                                      <p:cBhvr>
                                        <p:cTn id="14" dur="2000"/>
                                        <p:tgtEl>
                                          <p:spTgt spid="23"/>
                                        </p:tgtEl>
                                      </p:cBhvr>
                                    </p:animEffect>
                                  </p:childTnLst>
                                </p:cTn>
                              </p:par>
                            </p:childTnLst>
                          </p:cTn>
                        </p:par>
                        <p:par>
                          <p:cTn id="15" fill="hold" nodeType="afterGroup">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2000"/>
                                        <p:tgtEl>
                                          <p:spTgt spid="15"/>
                                        </p:tgtEl>
                                      </p:cBhvr>
                                    </p:animEffect>
                                  </p:childTnLst>
                                </p:cTn>
                              </p:par>
                            </p:childTnLst>
                          </p:cTn>
                        </p:par>
                        <p:par>
                          <p:cTn id="19" fill="hold" nodeType="afterGroup">
                            <p:stCondLst>
                              <p:cond delay="60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2000"/>
                                        <p:tgtEl>
                                          <p:spTgt spid="16"/>
                                        </p:tgtEl>
                                      </p:cBhvr>
                                    </p:animEffect>
                                  </p:childTnLst>
                                </p:cTn>
                              </p:par>
                            </p:childTnLst>
                          </p:cTn>
                        </p:par>
                        <p:par>
                          <p:cTn id="23" fill="hold" nodeType="afterGroup">
                            <p:stCondLst>
                              <p:cond delay="80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2000"/>
                                        <p:tgtEl>
                                          <p:spTgt spid="18"/>
                                        </p:tgtEl>
                                      </p:cBhvr>
                                    </p:animEffect>
                                  </p:childTnLst>
                                </p:cTn>
                              </p:par>
                            </p:childTnLst>
                          </p:cTn>
                        </p:par>
                        <p:par>
                          <p:cTn id="27" fill="hold" nodeType="afterGroup">
                            <p:stCondLst>
                              <p:cond delay="10000"/>
                            </p:stCondLst>
                            <p:childTnLst>
                              <p:par>
                                <p:cTn id="28" presetID="9"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2000"/>
                                        <p:tgtEl>
                                          <p:spTgt spid="19"/>
                                        </p:tgtEl>
                                      </p:cBhvr>
                                    </p:animEffect>
                                  </p:childTnLst>
                                </p:cTn>
                              </p:par>
                            </p:childTnLst>
                          </p:cTn>
                        </p:par>
                        <p:par>
                          <p:cTn id="31" fill="hold" nodeType="afterGroup">
                            <p:stCondLst>
                              <p:cond delay="12000"/>
                            </p:stCondLst>
                            <p:childTnLst>
                              <p:par>
                                <p:cTn id="32" presetID="9"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15" grpId="0" animBg="1"/>
      <p:bldP spid="16" grpId="0" animBg="1"/>
      <p:bldP spid="18" grpId="0" animBg="1"/>
      <p:bldP spid="19" grpId="0" animBg="1"/>
      <p:bldP spid="23"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0" y="414338"/>
            <a:ext cx="7258050" cy="1143000"/>
          </a:xfrm>
        </p:spPr>
        <p:txBody>
          <a:bodyPr/>
          <a:lstStyle/>
          <a:p>
            <a:r>
              <a:rPr lang="ru-RU" altLang="ru-RU" b="1" smtClean="0">
                <a:latin typeface="Garamond" pitchFamily="18" charset="0"/>
              </a:rPr>
              <a:t>Формы работы учителя – дефектолога с родителями</a:t>
            </a:r>
            <a:endParaRPr lang="ru-RU" altLang="ru-RU" smtClean="0"/>
          </a:p>
        </p:txBody>
      </p:sp>
      <p:grpSp>
        <p:nvGrpSpPr>
          <p:cNvPr id="3" name="Group 7"/>
          <p:cNvGrpSpPr>
            <a:grpSpLocks/>
          </p:cNvGrpSpPr>
          <p:nvPr/>
        </p:nvGrpSpPr>
        <p:grpSpPr bwMode="auto">
          <a:xfrm>
            <a:off x="2143125" y="1928813"/>
            <a:ext cx="6145213" cy="625475"/>
            <a:chOff x="980" y="1245"/>
            <a:chExt cx="3676" cy="339"/>
          </a:xfrm>
        </p:grpSpPr>
        <p:sp>
          <p:nvSpPr>
            <p:cNvPr id="7195" name="AutoShape 8"/>
            <p:cNvSpPr>
              <a:spLocks noChangeArrowheads="1"/>
            </p:cNvSpPr>
            <p:nvPr/>
          </p:nvSpPr>
          <p:spPr bwMode="gray">
            <a:xfrm>
              <a:off x="1163" y="1245"/>
              <a:ext cx="3493" cy="334"/>
            </a:xfrm>
            <a:prstGeom prst="roundRect">
              <a:avLst>
                <a:gd name="adj" fmla="val 50000"/>
              </a:avLst>
            </a:prstGeom>
            <a:gradFill rotWithShape="0">
              <a:gsLst>
                <a:gs pos="0">
                  <a:srgbClr val="33CC33"/>
                </a:gs>
                <a:gs pos="100000">
                  <a:schemeClr val="tx1">
                    <a:alpha val="98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grpSp>
          <p:nvGrpSpPr>
            <p:cNvPr id="7196" name="Group 9"/>
            <p:cNvGrpSpPr>
              <a:grpSpLocks/>
            </p:cNvGrpSpPr>
            <p:nvPr/>
          </p:nvGrpSpPr>
          <p:grpSpPr bwMode="auto">
            <a:xfrm>
              <a:off x="980" y="1268"/>
              <a:ext cx="316" cy="316"/>
              <a:chOff x="980" y="1412"/>
              <a:chExt cx="316" cy="316"/>
            </a:xfrm>
          </p:grpSpPr>
          <p:sp>
            <p:nvSpPr>
              <p:cNvPr id="7199" name="Oval 10"/>
              <p:cNvSpPr>
                <a:spLocks noChangeArrowheads="1"/>
              </p:cNvSpPr>
              <p:nvPr/>
            </p:nvSpPr>
            <p:spPr bwMode="gray">
              <a:xfrm>
                <a:off x="980" y="1412"/>
                <a:ext cx="316" cy="316"/>
              </a:xfrm>
              <a:prstGeom prst="ellipse">
                <a:avLst/>
              </a:prstGeom>
              <a:solidFill>
                <a:srgbClr val="33CC3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sp>
            <p:nvSpPr>
              <p:cNvPr id="7200" name="Oval 11"/>
              <p:cNvSpPr>
                <a:spLocks noChangeArrowheads="1"/>
              </p:cNvSpPr>
              <p:nvPr/>
            </p:nvSpPr>
            <p:spPr bwMode="gray">
              <a:xfrm>
                <a:off x="1028" y="1461"/>
                <a:ext cx="220" cy="22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grpSp>
        <p:sp>
          <p:nvSpPr>
            <p:cNvPr id="7197" name="Text Box 12"/>
            <p:cNvSpPr txBox="1">
              <a:spLocks noChangeArrowheads="1"/>
            </p:cNvSpPr>
            <p:nvPr/>
          </p:nvSpPr>
          <p:spPr bwMode="gray">
            <a:xfrm>
              <a:off x="1039" y="1317"/>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ru-RU" b="1" smtClean="0">
                  <a:solidFill>
                    <a:srgbClr val="000000"/>
                  </a:solidFill>
                </a:rPr>
                <a:t>1</a:t>
              </a:r>
            </a:p>
          </p:txBody>
        </p:sp>
        <p:sp>
          <p:nvSpPr>
            <p:cNvPr id="7198" name="Text Box 13"/>
            <p:cNvSpPr txBox="1">
              <a:spLocks noChangeArrowheads="1"/>
            </p:cNvSpPr>
            <p:nvPr/>
          </p:nvSpPr>
          <p:spPr bwMode="gray">
            <a:xfrm>
              <a:off x="1296" y="1299"/>
              <a:ext cx="301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ru-RU" altLang="ru-RU" sz="1600" b="1" smtClean="0">
                  <a:solidFill>
                    <a:srgbClr val="FFFFFF"/>
                  </a:solidFill>
                </a:rPr>
                <a:t>Консультативно-рекомендательная работа</a:t>
              </a:r>
              <a:endParaRPr lang="en-US" altLang="ru-RU" sz="1600" b="1" smtClean="0">
                <a:solidFill>
                  <a:srgbClr val="FFFFFF"/>
                </a:solidFill>
              </a:endParaRPr>
            </a:p>
          </p:txBody>
        </p:sp>
      </p:grpSp>
      <p:sp>
        <p:nvSpPr>
          <p:cNvPr id="11" name="AutoShape 4"/>
          <p:cNvSpPr>
            <a:spLocks noChangeArrowheads="1"/>
          </p:cNvSpPr>
          <p:nvPr/>
        </p:nvSpPr>
        <p:spPr bwMode="gray">
          <a:xfrm rot="5400000">
            <a:off x="-2000250" y="1500188"/>
            <a:ext cx="4714875" cy="44291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FFFFFF"/>
              </a:gs>
              <a:gs pos="100000">
                <a:srgbClr val="0099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ru-RU" smtClean="0">
              <a:solidFill>
                <a:srgbClr val="000000"/>
              </a:solidFill>
              <a:latin typeface="Arial" pitchFamily="34" charset="0"/>
              <a:cs typeface="Arial" pitchFamily="34"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714625"/>
            <a:ext cx="200818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4"/>
          <p:cNvGrpSpPr>
            <a:grpSpLocks/>
          </p:cNvGrpSpPr>
          <p:nvPr/>
        </p:nvGrpSpPr>
        <p:grpSpPr bwMode="auto">
          <a:xfrm>
            <a:off x="2500313" y="3143250"/>
            <a:ext cx="6357937" cy="627063"/>
            <a:chOff x="1200" y="1704"/>
            <a:chExt cx="3648" cy="340"/>
          </a:xfrm>
        </p:grpSpPr>
        <p:sp>
          <p:nvSpPr>
            <p:cNvPr id="7189" name="AutoShape 15"/>
            <p:cNvSpPr>
              <a:spLocks noChangeArrowheads="1"/>
            </p:cNvSpPr>
            <p:nvPr/>
          </p:nvSpPr>
          <p:spPr bwMode="gray">
            <a:xfrm>
              <a:off x="1417" y="1704"/>
              <a:ext cx="3431" cy="333"/>
            </a:xfrm>
            <a:prstGeom prst="roundRect">
              <a:avLst>
                <a:gd name="adj" fmla="val 50000"/>
              </a:avLst>
            </a:prstGeom>
            <a:gradFill rotWithShape="0">
              <a:gsLst>
                <a:gs pos="0">
                  <a:srgbClr val="0099FF"/>
                </a:gs>
                <a:gs pos="100000">
                  <a:schemeClr val="tx1"/>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sp>
          <p:nvSpPr>
            <p:cNvPr id="7190" name="Text Box 16"/>
            <p:cNvSpPr txBox="1">
              <a:spLocks noChangeArrowheads="1"/>
            </p:cNvSpPr>
            <p:nvPr/>
          </p:nvSpPr>
          <p:spPr bwMode="gray">
            <a:xfrm>
              <a:off x="1536" y="1758"/>
              <a:ext cx="249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ru-RU" altLang="ru-RU" sz="1600" b="1" smtClean="0">
                  <a:solidFill>
                    <a:srgbClr val="FFFFFF"/>
                  </a:solidFill>
                </a:rPr>
                <a:t>Лекционно-просветительская работа</a:t>
              </a:r>
              <a:endParaRPr lang="en-US" altLang="ru-RU" sz="1600" b="1" smtClean="0">
                <a:solidFill>
                  <a:srgbClr val="FFFFFF"/>
                </a:solidFill>
              </a:endParaRPr>
            </a:p>
          </p:txBody>
        </p:sp>
        <p:grpSp>
          <p:nvGrpSpPr>
            <p:cNvPr id="7191" name="Group 17"/>
            <p:cNvGrpSpPr>
              <a:grpSpLocks/>
            </p:cNvGrpSpPr>
            <p:nvPr/>
          </p:nvGrpSpPr>
          <p:grpSpPr bwMode="auto">
            <a:xfrm>
              <a:off x="1200" y="1728"/>
              <a:ext cx="316" cy="316"/>
              <a:chOff x="980" y="1412"/>
              <a:chExt cx="316" cy="316"/>
            </a:xfrm>
          </p:grpSpPr>
          <p:sp>
            <p:nvSpPr>
              <p:cNvPr id="7193" name="Oval 18"/>
              <p:cNvSpPr>
                <a:spLocks noChangeArrowheads="1"/>
              </p:cNvSpPr>
              <p:nvPr/>
            </p:nvSpPr>
            <p:spPr bwMode="gray">
              <a:xfrm>
                <a:off x="980" y="1412"/>
                <a:ext cx="316" cy="316"/>
              </a:xfrm>
              <a:prstGeom prst="ellipse">
                <a:avLst/>
              </a:prstGeom>
              <a:solidFill>
                <a:srgbClr val="0099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sp>
            <p:nvSpPr>
              <p:cNvPr id="7194" name="Oval 19"/>
              <p:cNvSpPr>
                <a:spLocks noChangeArrowheads="1"/>
              </p:cNvSpPr>
              <p:nvPr/>
            </p:nvSpPr>
            <p:spPr bwMode="gray">
              <a:xfrm>
                <a:off x="1028" y="1461"/>
                <a:ext cx="220" cy="22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grpSp>
        <p:sp>
          <p:nvSpPr>
            <p:cNvPr id="7192" name="Text Box 20"/>
            <p:cNvSpPr txBox="1">
              <a:spLocks noChangeArrowheads="1"/>
            </p:cNvSpPr>
            <p:nvPr/>
          </p:nvSpPr>
          <p:spPr bwMode="gray">
            <a:xfrm>
              <a:off x="1262" y="1776"/>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ru-RU" b="1" smtClean="0">
                  <a:solidFill>
                    <a:srgbClr val="000000"/>
                  </a:solidFill>
                </a:rPr>
                <a:t>2</a:t>
              </a:r>
            </a:p>
          </p:txBody>
        </p:sp>
      </p:grpSp>
      <p:grpSp>
        <p:nvGrpSpPr>
          <p:cNvPr id="7" name="Group 21"/>
          <p:cNvGrpSpPr>
            <a:grpSpLocks/>
          </p:cNvGrpSpPr>
          <p:nvPr/>
        </p:nvGrpSpPr>
        <p:grpSpPr bwMode="auto">
          <a:xfrm>
            <a:off x="2428875" y="4286250"/>
            <a:ext cx="6500813" cy="625475"/>
            <a:chOff x="1289" y="2160"/>
            <a:chExt cx="3652" cy="339"/>
          </a:xfrm>
        </p:grpSpPr>
        <p:sp>
          <p:nvSpPr>
            <p:cNvPr id="7183" name="AutoShape 22"/>
            <p:cNvSpPr>
              <a:spLocks noChangeArrowheads="1"/>
            </p:cNvSpPr>
            <p:nvPr/>
          </p:nvSpPr>
          <p:spPr bwMode="gray">
            <a:xfrm>
              <a:off x="1472" y="2160"/>
              <a:ext cx="3469" cy="334"/>
            </a:xfrm>
            <a:prstGeom prst="roundRect">
              <a:avLst>
                <a:gd name="adj" fmla="val 50000"/>
              </a:avLst>
            </a:prstGeom>
            <a:gradFill rotWithShape="0">
              <a:gsLst>
                <a:gs pos="0">
                  <a:srgbClr val="33CC33"/>
                </a:gs>
                <a:gs pos="100000">
                  <a:schemeClr val="tx1">
                    <a:alpha val="98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grpSp>
          <p:nvGrpSpPr>
            <p:cNvPr id="7184" name="Group 23"/>
            <p:cNvGrpSpPr>
              <a:grpSpLocks/>
            </p:cNvGrpSpPr>
            <p:nvPr/>
          </p:nvGrpSpPr>
          <p:grpSpPr bwMode="auto">
            <a:xfrm>
              <a:off x="1289" y="2183"/>
              <a:ext cx="316" cy="316"/>
              <a:chOff x="980" y="1412"/>
              <a:chExt cx="316" cy="316"/>
            </a:xfrm>
          </p:grpSpPr>
          <p:sp>
            <p:nvSpPr>
              <p:cNvPr id="7187" name="Oval 24"/>
              <p:cNvSpPr>
                <a:spLocks noChangeArrowheads="1"/>
              </p:cNvSpPr>
              <p:nvPr/>
            </p:nvSpPr>
            <p:spPr bwMode="gray">
              <a:xfrm>
                <a:off x="980" y="1412"/>
                <a:ext cx="316" cy="316"/>
              </a:xfrm>
              <a:prstGeom prst="ellipse">
                <a:avLst/>
              </a:prstGeom>
              <a:solidFill>
                <a:srgbClr val="33CC3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sp>
            <p:nvSpPr>
              <p:cNvPr id="7188" name="Oval 25"/>
              <p:cNvSpPr>
                <a:spLocks noChangeArrowheads="1"/>
              </p:cNvSpPr>
              <p:nvPr/>
            </p:nvSpPr>
            <p:spPr bwMode="gray">
              <a:xfrm>
                <a:off x="1028" y="1461"/>
                <a:ext cx="220" cy="22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grpSp>
        <p:sp>
          <p:nvSpPr>
            <p:cNvPr id="7185" name="Text Box 26"/>
            <p:cNvSpPr txBox="1">
              <a:spLocks noChangeArrowheads="1"/>
            </p:cNvSpPr>
            <p:nvPr/>
          </p:nvSpPr>
          <p:spPr bwMode="gray">
            <a:xfrm>
              <a:off x="1348" y="2232"/>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ru-RU" b="1" smtClean="0">
                  <a:solidFill>
                    <a:srgbClr val="000000"/>
                  </a:solidFill>
                </a:rPr>
                <a:t>3</a:t>
              </a:r>
            </a:p>
          </p:txBody>
        </p:sp>
        <p:sp>
          <p:nvSpPr>
            <p:cNvPr id="7186" name="Text Box 27"/>
            <p:cNvSpPr txBox="1">
              <a:spLocks noChangeArrowheads="1"/>
            </p:cNvSpPr>
            <p:nvPr/>
          </p:nvSpPr>
          <p:spPr bwMode="gray">
            <a:xfrm>
              <a:off x="1605" y="2199"/>
              <a:ext cx="326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ru-RU" altLang="ru-RU" sz="1600" b="1" smtClean="0">
                  <a:solidFill>
                    <a:srgbClr val="FFFFFF"/>
                  </a:solidFill>
                </a:rPr>
                <a:t>Практические занятия для родителей</a:t>
              </a:r>
              <a:endParaRPr lang="en-US" altLang="ru-RU" sz="1600" b="1" smtClean="0">
                <a:solidFill>
                  <a:srgbClr val="FFFFFF"/>
                </a:solidFill>
              </a:endParaRPr>
            </a:p>
          </p:txBody>
        </p:sp>
      </p:grpSp>
      <p:grpSp>
        <p:nvGrpSpPr>
          <p:cNvPr id="9" name="Group 14"/>
          <p:cNvGrpSpPr>
            <a:grpSpLocks/>
          </p:cNvGrpSpPr>
          <p:nvPr/>
        </p:nvGrpSpPr>
        <p:grpSpPr bwMode="auto">
          <a:xfrm>
            <a:off x="1785938" y="5286375"/>
            <a:ext cx="6786562" cy="627063"/>
            <a:chOff x="1200" y="1704"/>
            <a:chExt cx="4059" cy="340"/>
          </a:xfrm>
        </p:grpSpPr>
        <p:sp>
          <p:nvSpPr>
            <p:cNvPr id="7177" name="AutoShape 15"/>
            <p:cNvSpPr>
              <a:spLocks noChangeArrowheads="1"/>
            </p:cNvSpPr>
            <p:nvPr/>
          </p:nvSpPr>
          <p:spPr bwMode="gray">
            <a:xfrm>
              <a:off x="1417" y="1704"/>
              <a:ext cx="3842" cy="333"/>
            </a:xfrm>
            <a:prstGeom prst="roundRect">
              <a:avLst>
                <a:gd name="adj" fmla="val 50000"/>
              </a:avLst>
            </a:prstGeom>
            <a:gradFill rotWithShape="0">
              <a:gsLst>
                <a:gs pos="0">
                  <a:srgbClr val="0099FF"/>
                </a:gs>
                <a:gs pos="100000">
                  <a:schemeClr val="tx1"/>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sp>
          <p:nvSpPr>
            <p:cNvPr id="7178" name="Text Box 16"/>
            <p:cNvSpPr txBox="1">
              <a:spLocks noChangeArrowheads="1"/>
            </p:cNvSpPr>
            <p:nvPr/>
          </p:nvSpPr>
          <p:spPr bwMode="gray">
            <a:xfrm>
              <a:off x="1542" y="1781"/>
              <a:ext cx="369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ru-RU" altLang="ru-RU" sz="1600" b="1" smtClean="0">
                  <a:solidFill>
                    <a:srgbClr val="FFFFFF"/>
                  </a:solidFill>
                </a:rPr>
                <a:t>Индивидуальные  и подгрупповые занятия с родителями </a:t>
              </a:r>
            </a:p>
          </p:txBody>
        </p:sp>
        <p:grpSp>
          <p:nvGrpSpPr>
            <p:cNvPr id="7179" name="Group 17"/>
            <p:cNvGrpSpPr>
              <a:grpSpLocks/>
            </p:cNvGrpSpPr>
            <p:nvPr/>
          </p:nvGrpSpPr>
          <p:grpSpPr bwMode="auto">
            <a:xfrm>
              <a:off x="1200" y="1728"/>
              <a:ext cx="316" cy="316"/>
              <a:chOff x="980" y="1412"/>
              <a:chExt cx="316" cy="316"/>
            </a:xfrm>
          </p:grpSpPr>
          <p:sp>
            <p:nvSpPr>
              <p:cNvPr id="7181" name="Oval 18"/>
              <p:cNvSpPr>
                <a:spLocks noChangeArrowheads="1"/>
              </p:cNvSpPr>
              <p:nvPr/>
            </p:nvSpPr>
            <p:spPr bwMode="gray">
              <a:xfrm>
                <a:off x="980" y="1412"/>
                <a:ext cx="316" cy="316"/>
              </a:xfrm>
              <a:prstGeom prst="ellipse">
                <a:avLst/>
              </a:prstGeom>
              <a:solidFill>
                <a:srgbClr val="0099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sp>
            <p:nvSpPr>
              <p:cNvPr id="7182" name="Oval 19"/>
              <p:cNvSpPr>
                <a:spLocks noChangeArrowheads="1"/>
              </p:cNvSpPr>
              <p:nvPr/>
            </p:nvSpPr>
            <p:spPr bwMode="gray">
              <a:xfrm>
                <a:off x="1028" y="1461"/>
                <a:ext cx="220" cy="22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ru-RU" altLang="ru-RU" smtClean="0">
                  <a:solidFill>
                    <a:srgbClr val="000000"/>
                  </a:solidFill>
                </a:endParaRPr>
              </a:p>
            </p:txBody>
          </p:sp>
        </p:grpSp>
        <p:sp>
          <p:nvSpPr>
            <p:cNvPr id="7180" name="Text Box 20"/>
            <p:cNvSpPr txBox="1">
              <a:spLocks noChangeArrowheads="1"/>
            </p:cNvSpPr>
            <p:nvPr/>
          </p:nvSpPr>
          <p:spPr bwMode="gray">
            <a:xfrm>
              <a:off x="1261" y="1776"/>
              <a:ext cx="18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ru-RU" altLang="ru-RU" b="1" smtClean="0">
                  <a:solidFill>
                    <a:srgbClr val="000000"/>
                  </a:solidFill>
                </a:rPr>
                <a:t>4</a:t>
              </a:r>
              <a:endParaRPr lang="en-US" altLang="ru-RU" b="1" smtClean="0">
                <a:solidFill>
                  <a:srgbClr val="000000"/>
                </a:solidFill>
              </a:endParaRPr>
            </a:p>
          </p:txBody>
        </p:sp>
      </p:grpSp>
    </p:spTree>
    <p:extLst>
      <p:ext uri="{BB962C8B-B14F-4D97-AF65-F5344CB8AC3E}">
        <p14:creationId xmlns:p14="http://schemas.microsoft.com/office/powerpoint/2010/main" val="3492969431"/>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par>
                          <p:cTn id="14" fill="hold" nodeType="afterGroup">
                            <p:stCondLst>
                              <p:cond delay="2000"/>
                            </p:stCondLst>
                            <p:childTnLst>
                              <p:par>
                                <p:cTn id="15" presetID="9"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2000"/>
                                        <p:tgtEl>
                                          <p:spTgt spid="3"/>
                                        </p:tgtEl>
                                      </p:cBhvr>
                                    </p:animEffect>
                                  </p:childTnLst>
                                </p:cTn>
                              </p:par>
                            </p:childTnLst>
                          </p:cTn>
                        </p:par>
                        <p:par>
                          <p:cTn id="18" fill="hold" nodeType="afterGroup">
                            <p:stCondLst>
                              <p:cond delay="4000"/>
                            </p:stCondLst>
                            <p:childTnLst>
                              <p:par>
                                <p:cTn id="19" presetID="9"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2000"/>
                                        <p:tgtEl>
                                          <p:spTgt spid="5"/>
                                        </p:tgtEl>
                                      </p:cBhvr>
                                    </p:animEffect>
                                  </p:childTnLst>
                                </p:cTn>
                              </p:par>
                            </p:childTnLst>
                          </p:cTn>
                        </p:par>
                        <p:par>
                          <p:cTn id="22" fill="hold" nodeType="afterGroup">
                            <p:stCondLst>
                              <p:cond delay="6000"/>
                            </p:stCondLst>
                            <p:childTnLst>
                              <p:par>
                                <p:cTn id="23" presetID="9"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2000"/>
                                        <p:tgtEl>
                                          <p:spTgt spid="7"/>
                                        </p:tgtEl>
                                      </p:cBhvr>
                                    </p:animEffect>
                                  </p:childTnLst>
                                </p:cTn>
                              </p:par>
                            </p:childTnLst>
                          </p:cTn>
                        </p:par>
                        <p:par>
                          <p:cTn id="26" fill="hold" nodeType="afterGroup">
                            <p:stCondLst>
                              <p:cond delay="8000"/>
                            </p:stCondLst>
                            <p:childTnLst>
                              <p:par>
                                <p:cTn id="27" presetID="9"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75" y="357188"/>
            <a:ext cx="7400925" cy="1143000"/>
          </a:xfrm>
        </p:spPr>
        <p:txBody>
          <a:bodyPr/>
          <a:lstStyle/>
          <a:p>
            <a:r>
              <a:rPr lang="ru-RU" altLang="ru-RU" b="1" smtClean="0">
                <a:latin typeface="Garamond" pitchFamily="18" charset="0"/>
              </a:rPr>
              <a:t>Консультативно-рекомендательная работа</a:t>
            </a:r>
          </a:p>
        </p:txBody>
      </p:sp>
      <p:sp>
        <p:nvSpPr>
          <p:cNvPr id="9" name="Выноска со стрелкой вправо 8"/>
          <p:cNvSpPr/>
          <p:nvPr/>
        </p:nvSpPr>
        <p:spPr>
          <a:xfrm>
            <a:off x="214313" y="1571626"/>
            <a:ext cx="3286125" cy="3801590"/>
          </a:xfrm>
          <a:prstGeom prst="rightArrowCallout">
            <a:avLst>
              <a:gd name="adj1" fmla="val 9674"/>
              <a:gd name="adj2" fmla="val 19685"/>
              <a:gd name="adj3" fmla="val 14484"/>
              <a:gd name="adj4" fmla="val 78470"/>
            </a:avLst>
          </a:prstGeom>
          <a:solidFill>
            <a:srgbClr val="AFDDF7"/>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Font typeface="Wingdings" pitchFamily="2" charset="2"/>
              <a:buChar char="v"/>
            </a:pPr>
            <a:r>
              <a:rPr lang="ru-RU" altLang="ru-RU" dirty="0" smtClean="0">
                <a:solidFill>
                  <a:srgbClr val="000000"/>
                </a:solidFill>
                <a:cs typeface="Times New Roman" pitchFamily="18" charset="0"/>
              </a:rPr>
              <a:t>Лист вопросов учителю-дефектологу от  родителей: родители пишут вопросы,</a:t>
            </a:r>
          </a:p>
          <a:p>
            <a:pPr eaLnBrk="1" fontAlgn="base" hangingPunct="1">
              <a:spcBef>
                <a:spcPct val="0"/>
              </a:spcBef>
              <a:spcAft>
                <a:spcPct val="0"/>
              </a:spcAft>
            </a:pPr>
            <a:r>
              <a:rPr lang="ru-RU" altLang="ru-RU" dirty="0" smtClean="0">
                <a:solidFill>
                  <a:srgbClr val="000000"/>
                </a:solidFill>
                <a:cs typeface="Times New Roman" pitchFamily="18" charset="0"/>
              </a:rPr>
              <a:t>учитель – дефектолог в виде консультации или индивидуальной беседы отвечает на интересующие вопросы родителей.</a:t>
            </a:r>
          </a:p>
          <a:p>
            <a:pPr eaLnBrk="1" fontAlgn="base" hangingPunct="1">
              <a:spcBef>
                <a:spcPct val="0"/>
              </a:spcBef>
              <a:spcAft>
                <a:spcPct val="0"/>
              </a:spcAft>
              <a:buFont typeface="Wingdings" pitchFamily="2" charset="2"/>
              <a:buChar char="v"/>
            </a:pPr>
            <a:r>
              <a:rPr lang="ru-RU" altLang="ru-RU" dirty="0" smtClean="0">
                <a:solidFill>
                  <a:srgbClr val="000000"/>
                </a:solidFill>
                <a:cs typeface="Times New Roman" pitchFamily="18" charset="0"/>
              </a:rPr>
              <a:t> Опросы. </a:t>
            </a:r>
            <a:endParaRPr lang="ru-RU" altLang="ru-RU" dirty="0" smtClean="0">
              <a:solidFill>
                <a:srgbClr val="000000"/>
              </a:solidFill>
            </a:endParaRPr>
          </a:p>
          <a:p>
            <a:pPr eaLnBrk="1" fontAlgn="base" hangingPunct="1">
              <a:spcBef>
                <a:spcPct val="0"/>
              </a:spcBef>
              <a:spcAft>
                <a:spcPct val="0"/>
              </a:spcAft>
              <a:buFont typeface="Wingdings" pitchFamily="2" charset="2"/>
              <a:buChar char="v"/>
            </a:pPr>
            <a:r>
              <a:rPr lang="ru-RU" altLang="ru-RU" dirty="0" smtClean="0">
                <a:solidFill>
                  <a:srgbClr val="000000"/>
                </a:solidFill>
                <a:cs typeface="Times New Roman" pitchFamily="18" charset="0"/>
              </a:rPr>
              <a:t> Анкетирование.</a:t>
            </a:r>
            <a:endParaRPr lang="ru-RU" altLang="ru-RU" dirty="0" smtClean="0">
              <a:solidFill>
                <a:srgbClr val="000000"/>
              </a:solidFill>
            </a:endParaRPr>
          </a:p>
          <a:p>
            <a:pPr eaLnBrk="1" fontAlgn="base" hangingPunct="1">
              <a:spcBef>
                <a:spcPct val="0"/>
              </a:spcBef>
              <a:spcAft>
                <a:spcPct val="0"/>
              </a:spcAft>
              <a:buFont typeface="Wingdings" pitchFamily="2" charset="2"/>
              <a:buChar char="v"/>
            </a:pPr>
            <a:r>
              <a:rPr lang="ru-RU" altLang="ru-RU" dirty="0" smtClean="0">
                <a:solidFill>
                  <a:srgbClr val="000000"/>
                </a:solidFill>
                <a:cs typeface="Times New Roman" pitchFamily="18" charset="0"/>
              </a:rPr>
              <a:t> Интервью. </a:t>
            </a:r>
            <a:endParaRPr lang="ru-RU" altLang="ru-RU" dirty="0" smtClean="0">
              <a:solidFill>
                <a:srgbClr val="000000"/>
              </a:solidFill>
            </a:endParaRPr>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548743"/>
            <a:ext cx="13938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Users\Олег\Desktop\Снимок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941" y="1844824"/>
            <a:ext cx="2397567" cy="3387217"/>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 descr="C:\Users\Олег\Desktop\Снимок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844824"/>
            <a:ext cx="2373818" cy="3340657"/>
          </a:xfrm>
          <a:prstGeom prst="rect">
            <a:avLst/>
          </a:prstGeom>
          <a:noFill/>
          <a:ln w="9525">
            <a:solidFill>
              <a:srgbClr val="66CC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00007"/>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2000"/>
                                        <p:tgtEl>
                                          <p:spTgt spid="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0" y="414338"/>
            <a:ext cx="7258050" cy="1143000"/>
          </a:xfrm>
        </p:spPr>
        <p:txBody>
          <a:bodyPr/>
          <a:lstStyle/>
          <a:p>
            <a:r>
              <a:rPr lang="ru-RU" altLang="ru-RU" b="1" smtClean="0">
                <a:latin typeface="Garamond" pitchFamily="18" charset="0"/>
              </a:rPr>
              <a:t>Лекционно-просветительская работа</a:t>
            </a:r>
          </a:p>
        </p:txBody>
      </p:sp>
      <p:sp>
        <p:nvSpPr>
          <p:cNvPr id="7" name="Выноска со стрелкой вправо 6"/>
          <p:cNvSpPr/>
          <p:nvPr/>
        </p:nvSpPr>
        <p:spPr>
          <a:xfrm>
            <a:off x="214313" y="980728"/>
            <a:ext cx="4500562" cy="5877272"/>
          </a:xfrm>
          <a:prstGeom prst="rightArrowCallout">
            <a:avLst>
              <a:gd name="adj1" fmla="val 6450"/>
              <a:gd name="adj2" fmla="val 12598"/>
              <a:gd name="adj3" fmla="val 12888"/>
              <a:gd name="adj4" fmla="val 82754"/>
            </a:avLst>
          </a:prstGeom>
          <a:solidFill>
            <a:srgbClr val="AFDDF7"/>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buFont typeface="Wingdings" pitchFamily="2" charset="2"/>
              <a:buChar char="v"/>
              <a:defRPr/>
            </a:pPr>
            <a:r>
              <a:rPr lang="ru-RU" sz="1500" dirty="0">
                <a:solidFill>
                  <a:srgbClr val="000000"/>
                </a:solidFill>
                <a:latin typeface="Arial" pitchFamily="34" charset="0"/>
                <a:cs typeface="Arial" pitchFamily="34" charset="0"/>
              </a:rPr>
              <a:t>Проведение лекционных занятий, консультаций для получения необходимых теоретических знаний по различным вопросам воспитания и обучения детей.</a:t>
            </a:r>
          </a:p>
          <a:p>
            <a:pPr fontAlgn="base">
              <a:spcBef>
                <a:spcPct val="0"/>
              </a:spcBef>
              <a:spcAft>
                <a:spcPct val="0"/>
              </a:spcAft>
              <a:buFont typeface="Wingdings" pitchFamily="2" charset="2"/>
              <a:buChar char="v"/>
              <a:defRPr/>
            </a:pPr>
            <a:r>
              <a:rPr lang="ru-RU" sz="1500" dirty="0">
                <a:solidFill>
                  <a:srgbClr val="000000"/>
                </a:solidFill>
                <a:latin typeface="Arial" pitchFamily="34" charset="0"/>
                <a:cs typeface="Arial" pitchFamily="34" charset="0"/>
              </a:rPr>
              <a:t>Участие родителей в тематических собраниях, проводимых дефектологом совместно с другими специалистами </a:t>
            </a:r>
            <a:r>
              <a:rPr lang="ru-RU" sz="1500" dirty="0" smtClean="0">
                <a:solidFill>
                  <a:srgbClr val="000000"/>
                </a:solidFill>
                <a:latin typeface="Arial" pitchFamily="34" charset="0"/>
                <a:cs typeface="Arial" pitchFamily="34" charset="0"/>
              </a:rPr>
              <a:t>ОО.</a:t>
            </a:r>
            <a:endParaRPr lang="ru-RU" sz="1500" dirty="0">
              <a:solidFill>
                <a:srgbClr val="000000"/>
              </a:solidFill>
              <a:latin typeface="Arial" pitchFamily="34" charset="0"/>
              <a:cs typeface="Arial" pitchFamily="34" charset="0"/>
            </a:endParaRPr>
          </a:p>
          <a:p>
            <a:pPr fontAlgn="base">
              <a:spcBef>
                <a:spcPct val="0"/>
              </a:spcBef>
              <a:spcAft>
                <a:spcPct val="0"/>
              </a:spcAft>
              <a:buFont typeface="Wingdings" pitchFamily="2" charset="2"/>
              <a:buChar char="v"/>
              <a:defRPr/>
            </a:pPr>
            <a:r>
              <a:rPr lang="ru-RU" sz="1500" dirty="0">
                <a:solidFill>
                  <a:srgbClr val="000000"/>
                </a:solidFill>
                <a:latin typeface="Arial" pitchFamily="34" charset="0"/>
                <a:cs typeface="Arial" pitchFamily="34" charset="0"/>
              </a:rPr>
              <a:t>Использование стенда для родителей </a:t>
            </a:r>
            <a:r>
              <a:rPr lang="ru-RU" sz="1500" dirty="0" smtClean="0">
                <a:solidFill>
                  <a:srgbClr val="000000"/>
                </a:solidFill>
                <a:latin typeface="Arial" pitchFamily="34" charset="0"/>
                <a:cs typeface="Arial" pitchFamily="34" charset="0"/>
              </a:rPr>
              <a:t>, </a:t>
            </a:r>
            <a:r>
              <a:rPr lang="ru-RU" sz="1500" dirty="0">
                <a:solidFill>
                  <a:srgbClr val="000000"/>
                </a:solidFill>
                <a:latin typeface="Arial" pitchFamily="34" charset="0"/>
                <a:cs typeface="Arial" pitchFamily="34" charset="0"/>
              </a:rPr>
              <a:t>где в занимательной форме собрана вся полезная информация.</a:t>
            </a:r>
          </a:p>
          <a:p>
            <a:pPr fontAlgn="base">
              <a:spcBef>
                <a:spcPct val="0"/>
              </a:spcBef>
              <a:spcAft>
                <a:spcPct val="0"/>
              </a:spcAft>
              <a:buFont typeface="Wingdings" pitchFamily="2" charset="2"/>
              <a:buChar char="v"/>
              <a:defRPr/>
            </a:pPr>
            <a:r>
              <a:rPr lang="ru-RU" sz="1500" dirty="0">
                <a:solidFill>
                  <a:srgbClr val="000000"/>
                </a:solidFill>
                <a:latin typeface="Arial" pitchFamily="34" charset="0"/>
                <a:cs typeface="Arial" pitchFamily="34" charset="0"/>
              </a:rPr>
              <a:t>Использование информационно-коммуникационных технологий (ИКТ):</a:t>
            </a:r>
          </a:p>
          <a:p>
            <a:pPr fontAlgn="base">
              <a:spcBef>
                <a:spcPct val="0"/>
              </a:spcBef>
              <a:spcAft>
                <a:spcPct val="0"/>
              </a:spcAft>
              <a:buFont typeface="Arial Narrow" pitchFamily="34" charset="0"/>
              <a:buChar char="—"/>
              <a:defRPr/>
            </a:pPr>
            <a:r>
              <a:rPr lang="ru-RU" sz="1500" dirty="0">
                <a:solidFill>
                  <a:srgbClr val="000000"/>
                </a:solidFill>
                <a:latin typeface="Arial" pitchFamily="34" charset="0"/>
                <a:cs typeface="Arial" pitchFamily="34" charset="0"/>
              </a:rPr>
              <a:t>общение по электронной почте,</a:t>
            </a:r>
          </a:p>
          <a:p>
            <a:pPr fontAlgn="base">
              <a:spcBef>
                <a:spcPct val="0"/>
              </a:spcBef>
              <a:spcAft>
                <a:spcPct val="0"/>
              </a:spcAft>
              <a:defRPr/>
            </a:pPr>
            <a:r>
              <a:rPr lang="ru-RU" sz="1500" dirty="0" smtClean="0">
                <a:solidFill>
                  <a:srgbClr val="000000"/>
                </a:solidFill>
                <a:latin typeface="Arial" pitchFamily="34" charset="0"/>
                <a:cs typeface="Arial" pitchFamily="34" charset="0"/>
              </a:rPr>
              <a:t>-</a:t>
            </a:r>
            <a:r>
              <a:rPr lang="ru-RU" sz="1500" dirty="0">
                <a:solidFill>
                  <a:srgbClr val="000000"/>
                </a:solidFill>
                <a:latin typeface="Arial" pitchFamily="34" charset="0"/>
                <a:cs typeface="Arial" pitchFamily="34" charset="0"/>
              </a:rPr>
              <a:t> </a:t>
            </a:r>
            <a:r>
              <a:rPr lang="ru-RU" sz="1500" dirty="0" smtClean="0">
                <a:solidFill>
                  <a:srgbClr val="000000"/>
                </a:solidFill>
                <a:latin typeface="Arial" pitchFamily="34" charset="0"/>
                <a:cs typeface="Arial" pitchFamily="34" charset="0"/>
              </a:rPr>
              <a:t>Использование собственного </a:t>
            </a:r>
            <a:r>
              <a:rPr lang="ru-RU" sz="1500" dirty="0">
                <a:solidFill>
                  <a:srgbClr val="000000"/>
                </a:solidFill>
                <a:latin typeface="Arial" pitchFamily="34" charset="0"/>
                <a:cs typeface="Arial" pitchFamily="34" charset="0"/>
              </a:rPr>
              <a:t>интернет сайта,</a:t>
            </a:r>
          </a:p>
          <a:p>
            <a:pPr fontAlgn="base">
              <a:spcBef>
                <a:spcPct val="0"/>
              </a:spcBef>
              <a:spcAft>
                <a:spcPct val="0"/>
              </a:spcAft>
              <a:buFont typeface="Arial Narrow" pitchFamily="34" charset="0"/>
              <a:buChar char="—"/>
              <a:defRPr/>
            </a:pPr>
            <a:r>
              <a:rPr lang="ru-RU" sz="1500" dirty="0">
                <a:solidFill>
                  <a:srgbClr val="000000"/>
                </a:solidFill>
                <a:latin typeface="Arial" pitchFamily="34" charset="0"/>
                <a:cs typeface="Arial" pitchFamily="34" charset="0"/>
              </a:rPr>
              <a:t>использование электронных носителей, </a:t>
            </a:r>
          </a:p>
          <a:p>
            <a:pPr fontAlgn="base">
              <a:spcBef>
                <a:spcPct val="0"/>
              </a:spcBef>
              <a:spcAft>
                <a:spcPct val="0"/>
              </a:spcAft>
              <a:buFont typeface="Arial Narrow" pitchFamily="34" charset="0"/>
              <a:buChar char="—"/>
              <a:defRPr/>
            </a:pPr>
            <a:r>
              <a:rPr lang="ru-RU" sz="1500" dirty="0" err="1">
                <a:solidFill>
                  <a:srgbClr val="000000"/>
                </a:solidFill>
                <a:latin typeface="Arial" pitchFamily="34" charset="0"/>
                <a:cs typeface="Arial" pitchFamily="34" charset="0"/>
              </a:rPr>
              <a:t>мультимедийные</a:t>
            </a:r>
            <a:r>
              <a:rPr lang="ru-RU" sz="1500" dirty="0">
                <a:solidFill>
                  <a:srgbClr val="000000"/>
                </a:solidFill>
                <a:latin typeface="Arial" pitchFamily="34" charset="0"/>
                <a:cs typeface="Arial" pitchFamily="34" charset="0"/>
              </a:rPr>
              <a:t> презентации.</a:t>
            </a: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286125"/>
            <a:ext cx="1919288" cy="143986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1714500"/>
            <a:ext cx="1919288" cy="143986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4929188"/>
            <a:ext cx="2103437" cy="143986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1" name="Рисунок 10" descr="DSC0623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1714500"/>
            <a:ext cx="1919288" cy="143986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5" name="Содержимое 4" descr="DSC06239.JPG"/>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786313" y="3286125"/>
            <a:ext cx="1919287" cy="1439863"/>
          </a:xfrm>
          <a:noFill/>
          <a:ln>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7688" y="4857750"/>
            <a:ext cx="1919287" cy="143986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051486"/>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3000"/>
                                        <p:tgtEl>
                                          <p:spTgt spid="7"/>
                                        </p:tgtEl>
                                      </p:cBhvr>
                                    </p:animEffect>
                                  </p:childTnLst>
                                </p:cTn>
                              </p:par>
                            </p:childTnLst>
                          </p:cTn>
                        </p:par>
                        <p:par>
                          <p:cTn id="12" fill="hold" nodeType="afterGroup">
                            <p:stCondLst>
                              <p:cond delay="5000"/>
                            </p:stCondLst>
                            <p:childTnLst>
                              <p:par>
                                <p:cTn id="13" presetID="47"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ppt_x</p:attrName>
                                        </p:attrNameLst>
                                      </p:cBhvr>
                                      <p:tavLst>
                                        <p:tav tm="0">
                                          <p:val>
                                            <p:strVal val="#ppt_x"/>
                                          </p:val>
                                        </p:tav>
                                        <p:tav tm="100000">
                                          <p:val>
                                            <p:strVal val="#ppt_x"/>
                                          </p:val>
                                        </p:tav>
                                      </p:tavLst>
                                    </p:anim>
                                    <p:anim calcmode="lin" valueType="num">
                                      <p:cBhvr>
                                        <p:cTn id="17" dur="2000" fill="hold"/>
                                        <p:tgtEl>
                                          <p:spTgt spid="11"/>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0"/>
                            </p:stCondLst>
                            <p:childTnLst>
                              <p:par>
                                <p:cTn id="19" presetID="47" presetClass="entr" presetSubtype="0" fill="hold" nodeType="afterEffect">
                                  <p:stCondLst>
                                    <p:cond delay="0"/>
                                  </p:stCondLst>
                                  <p:childTnLst>
                                    <p:set>
                                      <p:cBhvr>
                                        <p:cTn id="20" dur="1" fill="hold">
                                          <p:stCondLst>
                                            <p:cond delay="0"/>
                                          </p:stCondLst>
                                        </p:cTn>
                                        <p:tgtEl>
                                          <p:spTgt spid="7171"/>
                                        </p:tgtEl>
                                        <p:attrNameLst>
                                          <p:attrName>style.visibility</p:attrName>
                                        </p:attrNameLst>
                                      </p:cBhvr>
                                      <p:to>
                                        <p:strVal val="visible"/>
                                      </p:to>
                                    </p:set>
                                    <p:animEffect transition="in" filter="fade">
                                      <p:cBhvr>
                                        <p:cTn id="21" dur="2000"/>
                                        <p:tgtEl>
                                          <p:spTgt spid="7171"/>
                                        </p:tgtEl>
                                      </p:cBhvr>
                                    </p:animEffect>
                                    <p:anim calcmode="lin" valueType="num">
                                      <p:cBhvr>
                                        <p:cTn id="22" dur="2000" fill="hold"/>
                                        <p:tgtEl>
                                          <p:spTgt spid="7171"/>
                                        </p:tgtEl>
                                        <p:attrNameLst>
                                          <p:attrName>ppt_x</p:attrName>
                                        </p:attrNameLst>
                                      </p:cBhvr>
                                      <p:tavLst>
                                        <p:tav tm="0">
                                          <p:val>
                                            <p:strVal val="#ppt_x"/>
                                          </p:val>
                                        </p:tav>
                                        <p:tav tm="100000">
                                          <p:val>
                                            <p:strVal val="#ppt_x"/>
                                          </p:val>
                                        </p:tav>
                                      </p:tavLst>
                                    </p:anim>
                                    <p:anim calcmode="lin" valueType="num">
                                      <p:cBhvr>
                                        <p:cTn id="23" dur="2000" fill="hold"/>
                                        <p:tgtEl>
                                          <p:spTgt spid="7171"/>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9000"/>
                            </p:stCondLst>
                            <p:childTnLst>
                              <p:par>
                                <p:cTn id="25" presetID="47"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anim calcmode="lin" valueType="num">
                                      <p:cBhvr>
                                        <p:cTn id="28" dur="2000" fill="hold"/>
                                        <p:tgtEl>
                                          <p:spTgt spid="15"/>
                                        </p:tgtEl>
                                        <p:attrNameLst>
                                          <p:attrName>ppt_x</p:attrName>
                                        </p:attrNameLst>
                                      </p:cBhvr>
                                      <p:tavLst>
                                        <p:tav tm="0">
                                          <p:val>
                                            <p:strVal val="#ppt_x"/>
                                          </p:val>
                                        </p:tav>
                                        <p:tav tm="100000">
                                          <p:val>
                                            <p:strVal val="#ppt_x"/>
                                          </p:val>
                                        </p:tav>
                                      </p:tavLst>
                                    </p:anim>
                                    <p:anim calcmode="lin" valueType="num">
                                      <p:cBhvr>
                                        <p:cTn id="29" dur="2000" fill="hold"/>
                                        <p:tgtEl>
                                          <p:spTgt spid="15"/>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1000"/>
                            </p:stCondLst>
                            <p:childTnLst>
                              <p:par>
                                <p:cTn id="31" presetID="47" presetClass="entr" presetSubtype="0" fill="hold" nodeType="afterEffect">
                                  <p:stCondLst>
                                    <p:cond delay="0"/>
                                  </p:stCondLst>
                                  <p:childTnLst>
                                    <p:set>
                                      <p:cBhvr>
                                        <p:cTn id="32" dur="1" fill="hold">
                                          <p:stCondLst>
                                            <p:cond delay="0"/>
                                          </p:stCondLst>
                                        </p:cTn>
                                        <p:tgtEl>
                                          <p:spTgt spid="7169"/>
                                        </p:tgtEl>
                                        <p:attrNameLst>
                                          <p:attrName>style.visibility</p:attrName>
                                        </p:attrNameLst>
                                      </p:cBhvr>
                                      <p:to>
                                        <p:strVal val="visible"/>
                                      </p:to>
                                    </p:set>
                                    <p:animEffect transition="in" filter="fade">
                                      <p:cBhvr>
                                        <p:cTn id="33" dur="2000"/>
                                        <p:tgtEl>
                                          <p:spTgt spid="7169"/>
                                        </p:tgtEl>
                                      </p:cBhvr>
                                    </p:animEffect>
                                    <p:anim calcmode="lin" valueType="num">
                                      <p:cBhvr>
                                        <p:cTn id="34" dur="2000" fill="hold"/>
                                        <p:tgtEl>
                                          <p:spTgt spid="7169"/>
                                        </p:tgtEl>
                                        <p:attrNameLst>
                                          <p:attrName>ppt_x</p:attrName>
                                        </p:attrNameLst>
                                      </p:cBhvr>
                                      <p:tavLst>
                                        <p:tav tm="0">
                                          <p:val>
                                            <p:strVal val="#ppt_x"/>
                                          </p:val>
                                        </p:tav>
                                        <p:tav tm="100000">
                                          <p:val>
                                            <p:strVal val="#ppt_x"/>
                                          </p:val>
                                        </p:tav>
                                      </p:tavLst>
                                    </p:anim>
                                    <p:anim calcmode="lin" valueType="num">
                                      <p:cBhvr>
                                        <p:cTn id="35" dur="2000" fill="hold"/>
                                        <p:tgtEl>
                                          <p:spTgt spid="7169"/>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3000"/>
                            </p:stCondLst>
                            <p:childTnLst>
                              <p:par>
                                <p:cTn id="37" presetID="47" presetClass="entr" presetSubtype="0" fill="hold" nodeType="after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fade">
                                      <p:cBhvr>
                                        <p:cTn id="39" dur="2000"/>
                                        <p:tgtEl>
                                          <p:spTgt spid="1028"/>
                                        </p:tgtEl>
                                      </p:cBhvr>
                                    </p:animEffect>
                                    <p:anim calcmode="lin" valueType="num">
                                      <p:cBhvr>
                                        <p:cTn id="40" dur="2000" fill="hold"/>
                                        <p:tgtEl>
                                          <p:spTgt spid="1028"/>
                                        </p:tgtEl>
                                        <p:attrNameLst>
                                          <p:attrName>ppt_x</p:attrName>
                                        </p:attrNameLst>
                                      </p:cBhvr>
                                      <p:tavLst>
                                        <p:tav tm="0">
                                          <p:val>
                                            <p:strVal val="#ppt_x"/>
                                          </p:val>
                                        </p:tav>
                                        <p:tav tm="100000">
                                          <p:val>
                                            <p:strVal val="#ppt_x"/>
                                          </p:val>
                                        </p:tav>
                                      </p:tavLst>
                                    </p:anim>
                                    <p:anim calcmode="lin" valueType="num">
                                      <p:cBhvr>
                                        <p:cTn id="41" dur="2000" fill="hold"/>
                                        <p:tgtEl>
                                          <p:spTgt spid="1028"/>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5000"/>
                            </p:stCondLst>
                            <p:childTnLst>
                              <p:par>
                                <p:cTn id="43" presetID="47" presetClass="entr" presetSubtype="0" fill="hold" nodeType="afterEffect">
                                  <p:stCondLst>
                                    <p:cond delay="0"/>
                                  </p:stCondLst>
                                  <p:childTnLst>
                                    <p:set>
                                      <p:cBhvr>
                                        <p:cTn id="44" dur="1" fill="hold">
                                          <p:stCondLst>
                                            <p:cond delay="0"/>
                                          </p:stCondLst>
                                        </p:cTn>
                                        <p:tgtEl>
                                          <p:spTgt spid="7174"/>
                                        </p:tgtEl>
                                        <p:attrNameLst>
                                          <p:attrName>style.visibility</p:attrName>
                                        </p:attrNameLst>
                                      </p:cBhvr>
                                      <p:to>
                                        <p:strVal val="visible"/>
                                      </p:to>
                                    </p:set>
                                    <p:animEffect transition="in" filter="fade">
                                      <p:cBhvr>
                                        <p:cTn id="45" dur="2000"/>
                                        <p:tgtEl>
                                          <p:spTgt spid="7174"/>
                                        </p:tgtEl>
                                      </p:cBhvr>
                                    </p:animEffect>
                                    <p:anim calcmode="lin" valueType="num">
                                      <p:cBhvr>
                                        <p:cTn id="46" dur="2000" fill="hold"/>
                                        <p:tgtEl>
                                          <p:spTgt spid="7174"/>
                                        </p:tgtEl>
                                        <p:attrNameLst>
                                          <p:attrName>ppt_x</p:attrName>
                                        </p:attrNameLst>
                                      </p:cBhvr>
                                      <p:tavLst>
                                        <p:tav tm="0">
                                          <p:val>
                                            <p:strVal val="#ppt_x"/>
                                          </p:val>
                                        </p:tav>
                                        <p:tav tm="100000">
                                          <p:val>
                                            <p:strVal val="#ppt_x"/>
                                          </p:val>
                                        </p:tav>
                                      </p:tavLst>
                                    </p:anim>
                                    <p:anim calcmode="lin" valueType="num">
                                      <p:cBhvr>
                                        <p:cTn id="47" dur="2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7504" y="1224333"/>
            <a:ext cx="4139952" cy="692498"/>
          </a:xfrm>
        </p:spPr>
        <p:txBody>
          <a:bodyPr/>
          <a:lstStyle/>
          <a:p>
            <a:r>
              <a:rPr lang="ru-RU" altLang="ru-RU" sz="2800" b="1" dirty="0" smtClean="0">
                <a:latin typeface="Garamond" pitchFamily="18" charset="0"/>
              </a:rPr>
              <a:t>Практические занятия для родителей</a:t>
            </a:r>
          </a:p>
        </p:txBody>
      </p:sp>
      <p:sp>
        <p:nvSpPr>
          <p:cNvPr id="5" name="Прямоугольник 4"/>
          <p:cNvSpPr/>
          <p:nvPr/>
        </p:nvSpPr>
        <p:spPr>
          <a:xfrm>
            <a:off x="4662263" y="332656"/>
            <a:ext cx="4572000" cy="1384995"/>
          </a:xfrm>
          <a:prstGeom prst="rect">
            <a:avLst/>
          </a:prstGeom>
        </p:spPr>
        <p:txBody>
          <a:bodyPr>
            <a:spAutoFit/>
          </a:bodyPr>
          <a:lstStyle/>
          <a:p>
            <a:r>
              <a:rPr lang="ru-RU" altLang="ru-RU" sz="2800" b="1" kern="0" dirty="0">
                <a:solidFill>
                  <a:srgbClr val="1A396C"/>
                </a:solidFill>
                <a:latin typeface="Garamond" pitchFamily="18" charset="0"/>
              </a:rPr>
              <a:t>Индивидуальные и подгрупповые занятия с родителями</a:t>
            </a:r>
            <a:endParaRPr lang="ru-RU" sz="2800" dirty="0"/>
          </a:p>
        </p:txBody>
      </p:sp>
      <p:sp>
        <p:nvSpPr>
          <p:cNvPr id="9" name="Стрелка вправо 8"/>
          <p:cNvSpPr/>
          <p:nvPr/>
        </p:nvSpPr>
        <p:spPr>
          <a:xfrm rot="16200000">
            <a:off x="-383113" y="2478950"/>
            <a:ext cx="4762168" cy="399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85750" lvl="0" indent="-285750" fontAlgn="base">
              <a:lnSpc>
                <a:spcPct val="150000"/>
              </a:lnSpc>
              <a:spcBef>
                <a:spcPct val="0"/>
              </a:spcBef>
              <a:spcAft>
                <a:spcPct val="0"/>
              </a:spcAft>
              <a:buFont typeface="Wingdings" panose="05000000000000000000" pitchFamily="2" charset="2"/>
              <a:buChar char="v"/>
              <a:defRPr/>
            </a:pPr>
            <a:r>
              <a:rPr lang="ru-RU" sz="1600" dirty="0" smtClean="0">
                <a:solidFill>
                  <a:srgbClr val="000000"/>
                </a:solidFill>
                <a:latin typeface="Arial" pitchFamily="34" charset="0"/>
                <a:cs typeface="Arial" pitchFamily="34" charset="0"/>
              </a:rPr>
              <a:t>Семинары-практикумы</a:t>
            </a:r>
            <a:r>
              <a:rPr lang="ru-RU" sz="1600" dirty="0">
                <a:solidFill>
                  <a:srgbClr val="000000"/>
                </a:solidFill>
                <a:latin typeface="Arial" pitchFamily="34" charset="0"/>
                <a:cs typeface="Arial" pitchFamily="34" charset="0"/>
              </a:rPr>
              <a:t>. </a:t>
            </a:r>
          </a:p>
          <a:p>
            <a:pPr lvl="0" fontAlgn="base">
              <a:lnSpc>
                <a:spcPct val="150000"/>
              </a:lnSpc>
              <a:spcBef>
                <a:spcPct val="0"/>
              </a:spcBef>
              <a:spcAft>
                <a:spcPct val="0"/>
              </a:spcAft>
              <a:buFont typeface="Wingdings" pitchFamily="2" charset="2"/>
              <a:buChar char="v"/>
              <a:defRPr/>
            </a:pPr>
            <a:r>
              <a:rPr lang="ru-RU" sz="1600" dirty="0">
                <a:solidFill>
                  <a:srgbClr val="000000"/>
                </a:solidFill>
                <a:latin typeface="Arial" pitchFamily="34" charset="0"/>
                <a:cs typeface="Arial" pitchFamily="34" charset="0"/>
              </a:rPr>
              <a:t>Беседы.</a:t>
            </a:r>
          </a:p>
          <a:p>
            <a:pPr lvl="0" fontAlgn="base">
              <a:lnSpc>
                <a:spcPct val="150000"/>
              </a:lnSpc>
              <a:spcBef>
                <a:spcPct val="0"/>
              </a:spcBef>
              <a:spcAft>
                <a:spcPct val="0"/>
              </a:spcAft>
              <a:buFont typeface="Wingdings" pitchFamily="2" charset="2"/>
              <a:buChar char="v"/>
              <a:defRPr/>
            </a:pPr>
            <a:r>
              <a:rPr lang="ru-RU" sz="1600" dirty="0">
                <a:solidFill>
                  <a:srgbClr val="000000"/>
                </a:solidFill>
                <a:latin typeface="Arial" pitchFamily="34" charset="0"/>
                <a:cs typeface="Arial" pitchFamily="34" charset="0"/>
              </a:rPr>
              <a:t>Круглые столы.</a:t>
            </a:r>
          </a:p>
          <a:p>
            <a:pPr lvl="0" fontAlgn="base">
              <a:lnSpc>
                <a:spcPct val="150000"/>
              </a:lnSpc>
              <a:spcBef>
                <a:spcPct val="0"/>
              </a:spcBef>
              <a:spcAft>
                <a:spcPct val="0"/>
              </a:spcAft>
              <a:buFont typeface="Wingdings" pitchFamily="2" charset="2"/>
              <a:buChar char="v"/>
              <a:defRPr/>
            </a:pPr>
            <a:r>
              <a:rPr lang="ru-RU" sz="1600" dirty="0">
                <a:solidFill>
                  <a:srgbClr val="000000"/>
                </a:solidFill>
                <a:latin typeface="Arial" pitchFamily="34" charset="0"/>
                <a:cs typeface="Arial" pitchFamily="34" charset="0"/>
              </a:rPr>
              <a:t>Досуги и развлечения с участием родителей</a:t>
            </a:r>
            <a:endParaRPr lang="ru-RU" sz="1600" dirty="0"/>
          </a:p>
        </p:txBody>
      </p:sp>
      <p:sp>
        <p:nvSpPr>
          <p:cNvPr id="11" name="Стрелка вправо 10"/>
          <p:cNvSpPr/>
          <p:nvPr/>
        </p:nvSpPr>
        <p:spPr>
          <a:xfrm rot="16200000">
            <a:off x="4225652" y="1615106"/>
            <a:ext cx="5445224" cy="5040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fontAlgn="base">
              <a:lnSpc>
                <a:spcPct val="150000"/>
              </a:lnSpc>
              <a:spcBef>
                <a:spcPct val="0"/>
              </a:spcBef>
              <a:spcAft>
                <a:spcPct val="0"/>
              </a:spcAft>
              <a:defRPr/>
            </a:pPr>
            <a:r>
              <a:rPr lang="ru-RU" sz="1600" b="1" u="sng" dirty="0">
                <a:solidFill>
                  <a:srgbClr val="000000"/>
                </a:solidFill>
                <a:latin typeface="Arial" pitchFamily="34" charset="0"/>
                <a:cs typeface="Arial" pitchFamily="34" charset="0"/>
              </a:rPr>
              <a:t>Формы работы: </a:t>
            </a:r>
          </a:p>
          <a:p>
            <a:pPr lvl="0" fontAlgn="base">
              <a:spcBef>
                <a:spcPct val="0"/>
              </a:spcBef>
              <a:spcAft>
                <a:spcPct val="0"/>
              </a:spcAft>
              <a:defRPr/>
            </a:pPr>
            <a:r>
              <a:rPr lang="ru-RU" sz="1600" dirty="0">
                <a:solidFill>
                  <a:srgbClr val="000000"/>
                </a:solidFill>
                <a:latin typeface="Arial" pitchFamily="34" charset="0"/>
                <a:cs typeface="Arial" pitchFamily="34" charset="0"/>
              </a:rPr>
              <a:t>– демонстрация родителям приёмов работы с ребёнком; </a:t>
            </a:r>
          </a:p>
          <a:p>
            <a:pPr lvl="0" fontAlgn="base">
              <a:spcBef>
                <a:spcPct val="0"/>
              </a:spcBef>
              <a:spcAft>
                <a:spcPct val="0"/>
              </a:spcAft>
              <a:defRPr/>
            </a:pPr>
            <a:r>
              <a:rPr lang="ru-RU" sz="1600" dirty="0">
                <a:solidFill>
                  <a:srgbClr val="000000"/>
                </a:solidFill>
                <a:latin typeface="Arial" pitchFamily="34" charset="0"/>
                <a:cs typeface="Arial" pitchFamily="34" charset="0"/>
              </a:rPr>
              <a:t>– конспектирование родителями занятий, проводимых педагогом; </a:t>
            </a:r>
          </a:p>
          <a:p>
            <a:pPr lvl="0" fontAlgn="base">
              <a:spcBef>
                <a:spcPct val="0"/>
              </a:spcBef>
              <a:spcAft>
                <a:spcPct val="0"/>
              </a:spcAft>
              <a:defRPr/>
            </a:pPr>
            <a:r>
              <a:rPr lang="ru-RU" sz="1600" dirty="0">
                <a:solidFill>
                  <a:srgbClr val="000000"/>
                </a:solidFill>
                <a:latin typeface="Arial" pitchFamily="34" charset="0"/>
                <a:cs typeface="Arial" pitchFamily="34" charset="0"/>
              </a:rPr>
              <a:t>– выполнение домашних заданий со своим ребёнком; </a:t>
            </a:r>
          </a:p>
          <a:p>
            <a:pPr lvl="0" fontAlgn="base">
              <a:spcBef>
                <a:spcPct val="0"/>
              </a:spcBef>
              <a:spcAft>
                <a:spcPct val="0"/>
              </a:spcAft>
              <a:defRPr/>
            </a:pPr>
            <a:r>
              <a:rPr lang="ru-RU" sz="1600" dirty="0">
                <a:solidFill>
                  <a:srgbClr val="000000"/>
                </a:solidFill>
                <a:latin typeface="Arial" pitchFamily="34" charset="0"/>
                <a:cs typeface="Arial" pitchFamily="34" charset="0"/>
              </a:rPr>
              <a:t>– чтение родителями литературы, рекомендованной специалистом; </a:t>
            </a:r>
          </a:p>
          <a:p>
            <a:pPr lvl="0" fontAlgn="base">
              <a:spcBef>
                <a:spcPct val="0"/>
              </a:spcBef>
              <a:spcAft>
                <a:spcPct val="0"/>
              </a:spcAft>
              <a:defRPr/>
            </a:pPr>
            <a:r>
              <a:rPr lang="ru-RU" sz="1600" dirty="0">
                <a:solidFill>
                  <a:srgbClr val="000000"/>
                </a:solidFill>
                <a:latin typeface="Arial" pitchFamily="34" charset="0"/>
                <a:cs typeface="Arial" pitchFamily="34" charset="0"/>
              </a:rPr>
              <a:t>– реализация творческих замыслов родителей в работе с ребёнком. </a:t>
            </a:r>
          </a:p>
        </p:txBody>
      </p:sp>
    </p:spTree>
    <p:extLst>
      <p:ext uri="{BB962C8B-B14F-4D97-AF65-F5344CB8AC3E}">
        <p14:creationId xmlns:p14="http://schemas.microsoft.com/office/powerpoint/2010/main" val="111523645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Оформление по умолчанию">
      <a:majorFont>
        <a:latin typeface="Tahoma"/>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520</Words>
  <Application>Microsoft Office PowerPoint</Application>
  <PresentationFormat>Экран (4:3)</PresentationFormat>
  <Paragraphs>86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Оформление по умолчанию</vt:lpstr>
      <vt:lpstr>Презентация PowerPoint</vt:lpstr>
      <vt:lpstr>Презентация PowerPoint</vt:lpstr>
      <vt:lpstr>Презентация PowerPoint</vt:lpstr>
      <vt:lpstr>Аспекты актуальности  форм взаимодействия учителя - дефектолога с родителями ребенка с задержкой психического развития</vt:lpstr>
      <vt:lpstr>Основные принципы работы с родителями</vt:lpstr>
      <vt:lpstr>Формы работы учителя – дефектолога с родителями</vt:lpstr>
      <vt:lpstr>Консультативно-рекомендательная работа</vt:lpstr>
      <vt:lpstr>Лекционно-просветительская работа</vt:lpstr>
      <vt:lpstr>Практические занятия для родителей</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Учитель – дефектолог,  учитель начальных классов, учитель математики Мартакова Е.Ю. г.Москва 2018</dc:title>
  <dc:creator>sch-410-022</dc:creator>
  <cp:lastModifiedBy>sch-410-022</cp:lastModifiedBy>
  <cp:revision>20</cp:revision>
  <dcterms:created xsi:type="dcterms:W3CDTF">2018-05-15T12:32:17Z</dcterms:created>
  <dcterms:modified xsi:type="dcterms:W3CDTF">2018-05-16T10:01:33Z</dcterms:modified>
</cp:coreProperties>
</file>