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5" r:id="rId1"/>
    <p:sldMasterId id="2147483739" r:id="rId2"/>
    <p:sldMasterId id="2147483751" r:id="rId3"/>
    <p:sldMasterId id="2147483763" r:id="rId4"/>
    <p:sldMasterId id="2147483775" r:id="rId5"/>
    <p:sldMasterId id="2147483787" r:id="rId6"/>
  </p:sldMasterIdLst>
  <p:sldIdLst>
    <p:sldId id="392" r:id="rId7"/>
    <p:sldId id="404" r:id="rId8"/>
    <p:sldId id="393" r:id="rId9"/>
    <p:sldId id="398" r:id="rId10"/>
    <p:sldId id="399" r:id="rId11"/>
    <p:sldId id="395" r:id="rId12"/>
    <p:sldId id="396" r:id="rId13"/>
    <p:sldId id="397" r:id="rId14"/>
    <p:sldId id="401" r:id="rId15"/>
    <p:sldId id="400" r:id="rId16"/>
    <p:sldId id="402" r:id="rId17"/>
    <p:sldId id="406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7" r:id="rId27"/>
    <p:sldId id="416" r:id="rId28"/>
    <p:sldId id="418" r:id="rId29"/>
    <p:sldId id="419" r:id="rId30"/>
    <p:sldId id="421" r:id="rId31"/>
    <p:sldId id="422" r:id="rId32"/>
    <p:sldId id="42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2725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96EE3-A659-4676-8E77-2EC0FDC3FF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0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A3E78-6C32-48C4-AFAD-301D01F567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3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A0C71-8B2A-49EE-B091-D283828DD2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8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96EE3-A659-4676-8E77-2EC0FDC3FF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6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9C1FC-C40D-4B52-B760-08B0621A5A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6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6F1F4-4EF4-44D9-A93C-0F515826C0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6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4FAFC-CEB5-4C12-99FC-D8EE6DEC3F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93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EB944-BEA1-4F5B-84EA-7944A4DD93E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12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2512B-C7E1-4EE5-86B5-6571F6480F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09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5AED-E095-4A7C-B920-A8FDD48004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45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9B4E9-7E1A-4C91-9E30-FC10FB8E76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8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9C1FC-C40D-4B52-B760-08B0621A5A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E3ECD-E48D-4ADC-AD76-EC16EF6BC7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36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A3E78-6C32-48C4-AFAD-301D01F567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54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A0C71-8B2A-49EE-B091-D283828DD2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21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96EE3-A659-4676-8E77-2EC0FDC3FF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07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9C1FC-C40D-4B52-B760-08B0621A5A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07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6F1F4-4EF4-44D9-A93C-0F515826C0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77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4FAFC-CEB5-4C12-99FC-D8EE6DEC3F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83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EB944-BEA1-4F5B-84EA-7944A4DD93E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0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2512B-C7E1-4EE5-86B5-6571F6480F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73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5AED-E095-4A7C-B920-A8FDD48004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6F1F4-4EF4-44D9-A93C-0F515826C0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71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9B4E9-7E1A-4C91-9E30-FC10FB8E76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97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E3ECD-E48D-4ADC-AD76-EC16EF6BC7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92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A3E78-6C32-48C4-AFAD-301D01F567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10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A0C71-8B2A-49EE-B091-D283828DD2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72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96EE3-A659-4676-8E77-2EC0FDC3FF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14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9C1FC-C40D-4B52-B760-08B0621A5A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24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6F1F4-4EF4-44D9-A93C-0F515826C0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99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4FAFC-CEB5-4C12-99FC-D8EE6DEC3F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45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EB944-BEA1-4F5B-84EA-7944A4DD93E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47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2512B-C7E1-4EE5-86B5-6571F6480F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3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4FAFC-CEB5-4C12-99FC-D8EE6DEC3F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69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5AED-E095-4A7C-B920-A8FDD48004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17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9B4E9-7E1A-4C91-9E30-FC10FB8E76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17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E3ECD-E48D-4ADC-AD76-EC16EF6BC7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80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A3E78-6C32-48C4-AFAD-301D01F567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22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A0C71-8B2A-49EE-B091-D283828DD2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14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96EE3-A659-4676-8E77-2EC0FDC3FF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40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9C1FC-C40D-4B52-B760-08B0621A5A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10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6F1F4-4EF4-44D9-A93C-0F515826C0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55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4FAFC-CEB5-4C12-99FC-D8EE6DEC3F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84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EB944-BEA1-4F5B-84EA-7944A4DD93E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EB944-BEA1-4F5B-84EA-7944A4DD93E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57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2512B-C7E1-4EE5-86B5-6571F6480F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65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5AED-E095-4A7C-B920-A8FDD48004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72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9B4E9-7E1A-4C91-9E30-FC10FB8E76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374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E3ECD-E48D-4ADC-AD76-EC16EF6BC7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11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A3E78-6C32-48C4-AFAD-301D01F567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93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A0C71-8B2A-49EE-B091-D283828DD2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86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96EE3-A659-4676-8E77-2EC0FDC3FF2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8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9C1FC-C40D-4B52-B760-08B0621A5A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95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6F1F4-4EF4-44D9-A93C-0F515826C0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4FAFC-CEB5-4C12-99FC-D8EE6DEC3F4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2512B-C7E1-4EE5-86B5-6571F6480F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856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EB944-BEA1-4F5B-84EA-7944A4DD93E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927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2512B-C7E1-4EE5-86B5-6571F6480F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8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5AED-E095-4A7C-B920-A8FDD48004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40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9B4E9-7E1A-4C91-9E30-FC10FB8E76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41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E3ECD-E48D-4ADC-AD76-EC16EF6BC7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07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A3E78-6C32-48C4-AFAD-301D01F567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81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A0C71-8B2A-49EE-B091-D283828DD2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5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B5AED-E095-4A7C-B920-A8FDD48004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9B4E9-7E1A-4C91-9E30-FC10FB8E76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0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E3ECD-E48D-4ADC-AD76-EC16EF6BC7F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6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4868A3-75EE-4622-AC3E-48B620F8D85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2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4868A3-75EE-4622-AC3E-48B620F8D85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4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4868A3-75EE-4622-AC3E-48B620F8D85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4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4868A3-75EE-4622-AC3E-48B620F8D85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2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4868A3-75EE-4622-AC3E-48B620F8D85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4868A3-75EE-4622-AC3E-48B620F8D85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5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498A82F-3D34-4F75-8551-58AB29CD2F14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pic>
        <p:nvPicPr>
          <p:cNvPr id="23556" name="Рисунок 5" descr="ребенок со шк принадл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4238625"/>
            <a:ext cx="39243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56184"/>
            <a:ext cx="8477002" cy="390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0" lvl="0" algn="ctr">
              <a:lnSpc>
                <a:spcPts val="2880"/>
              </a:lnSpc>
            </a:pPr>
            <a:r>
              <a:rPr lang="ru" sz="4800" b="1" dirty="0">
                <a:solidFill>
                  <a:srgbClr val="8C0039"/>
                </a:solidFill>
                <a:latin typeface="Century Gothic" panose="020B0502020202020204" pitchFamily="34" charset="0"/>
              </a:rPr>
              <a:t>Психолого-</a:t>
            </a:r>
          </a:p>
          <a:p>
            <a:pPr marR="304800" lvl="0" algn="ctr">
              <a:lnSpc>
                <a:spcPts val="2880"/>
              </a:lnSpc>
            </a:pPr>
            <a:endParaRPr lang="ru" sz="4800" b="1" dirty="0">
              <a:solidFill>
                <a:srgbClr val="8C0039"/>
              </a:solidFill>
              <a:latin typeface="Century Gothic" panose="020B0502020202020204" pitchFamily="34" charset="0"/>
            </a:endParaRPr>
          </a:p>
          <a:p>
            <a:pPr marR="304800" lvl="0" algn="ctr">
              <a:lnSpc>
                <a:spcPts val="2880"/>
              </a:lnSpc>
            </a:pPr>
            <a:endParaRPr lang="ru" sz="4800" b="1" dirty="0">
              <a:solidFill>
                <a:srgbClr val="8C0039"/>
              </a:solidFill>
              <a:latin typeface="Century Gothic" panose="020B0502020202020204" pitchFamily="34" charset="0"/>
            </a:endParaRPr>
          </a:p>
          <a:p>
            <a:pPr marR="304800" lvl="0" algn="ctr">
              <a:lnSpc>
                <a:spcPts val="2880"/>
              </a:lnSpc>
            </a:pPr>
            <a:r>
              <a:rPr lang="ru" sz="4800" b="1" dirty="0">
                <a:solidFill>
                  <a:srgbClr val="8C0039"/>
                </a:solidFill>
                <a:latin typeface="Century Gothic" panose="020B0502020202020204" pitchFamily="34" charset="0"/>
              </a:rPr>
              <a:t>педагогическая</a:t>
            </a:r>
          </a:p>
          <a:p>
            <a:pPr marR="304800" lvl="0" algn="ctr">
              <a:lnSpc>
                <a:spcPts val="2880"/>
              </a:lnSpc>
            </a:pPr>
            <a:endParaRPr lang="ru" sz="4800" b="1" dirty="0">
              <a:solidFill>
                <a:srgbClr val="8C0039"/>
              </a:solidFill>
              <a:latin typeface="Century Gothic" panose="020B0502020202020204" pitchFamily="34" charset="0"/>
            </a:endParaRPr>
          </a:p>
          <a:p>
            <a:pPr marR="304800" lvl="0" algn="ctr">
              <a:lnSpc>
                <a:spcPts val="2880"/>
              </a:lnSpc>
            </a:pPr>
            <a:endParaRPr lang="ru" sz="4800" b="1" dirty="0">
              <a:solidFill>
                <a:srgbClr val="8C0039"/>
              </a:solidFill>
              <a:latin typeface="Century Gothic" panose="020B0502020202020204" pitchFamily="34" charset="0"/>
            </a:endParaRPr>
          </a:p>
          <a:p>
            <a:pPr marR="304800" lvl="0" algn="ctr">
              <a:lnSpc>
                <a:spcPts val="2880"/>
              </a:lnSpc>
            </a:pPr>
            <a:r>
              <a:rPr lang="ru" sz="4800" b="1" dirty="0">
                <a:solidFill>
                  <a:srgbClr val="8C0039"/>
                </a:solidFill>
                <a:latin typeface="Century Gothic" panose="020B0502020202020204" pitchFamily="34" charset="0"/>
              </a:rPr>
              <a:t> характеристика</a:t>
            </a:r>
          </a:p>
          <a:p>
            <a:pPr marR="304800" lvl="0" algn="ctr">
              <a:lnSpc>
                <a:spcPts val="2880"/>
              </a:lnSpc>
            </a:pPr>
            <a:endParaRPr lang="ru" sz="4800" b="1" dirty="0">
              <a:solidFill>
                <a:srgbClr val="8C0039"/>
              </a:solidFill>
              <a:latin typeface="Century Gothic" panose="020B0502020202020204" pitchFamily="34" charset="0"/>
            </a:endParaRPr>
          </a:p>
          <a:p>
            <a:pPr marR="304800" lvl="0" algn="ctr">
              <a:lnSpc>
                <a:spcPts val="2880"/>
              </a:lnSpc>
            </a:pPr>
            <a:endParaRPr lang="ru" sz="4800" b="1" dirty="0">
              <a:solidFill>
                <a:srgbClr val="8C0039"/>
              </a:solidFill>
              <a:latin typeface="Century Gothic" panose="020B0502020202020204" pitchFamily="34" charset="0"/>
            </a:endParaRPr>
          </a:p>
          <a:p>
            <a:pPr marR="304800" lvl="0" algn="ctr">
              <a:lnSpc>
                <a:spcPts val="2880"/>
              </a:lnSpc>
            </a:pPr>
            <a:r>
              <a:rPr lang="ru" sz="4800" b="1" dirty="0">
                <a:solidFill>
                  <a:srgbClr val="8C0039"/>
                </a:solidFill>
                <a:latin typeface="Century Gothic" panose="020B0502020202020204" pitchFamily="34" charset="0"/>
              </a:rPr>
              <a:t>детей с ЗПР</a:t>
            </a:r>
          </a:p>
        </p:txBody>
      </p:sp>
    </p:spTree>
    <p:extLst>
      <p:ext uri="{BB962C8B-B14F-4D97-AF65-F5344CB8AC3E}">
        <p14:creationId xmlns:p14="http://schemas.microsoft.com/office/powerpoint/2010/main" val="1296169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B44FD4D-25F8-48AD-BC69-A771B360B16F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463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600" b="1" i="0" u="none" strike="noStrike" kern="0" cap="none" spc="-5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Задержка психического развития (ЗПР)</a:t>
            </a:r>
            <a:endParaRPr kumimoji="0" lang="ru" sz="3600" b="1" i="0" u="none" strike="noStrike" kern="0" cap="none" spc="-5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2360" y="4142232"/>
            <a:ext cx="2212848" cy="24353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32327"/>
            <a:ext cx="9143999" cy="2504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260"/>
              </a:spcAft>
            </a:pPr>
            <a:r>
              <a:rPr lang="ru" sz="2600" b="1" i="1" dirty="0" smtClean="0">
                <a:solidFill>
                  <a:prstClr val="black"/>
                </a:solidFill>
              </a:rPr>
              <a:t>МКБ-10 (Международная классификация болезней):</a:t>
            </a:r>
            <a:endParaRPr lang="ru" sz="2600" b="1" i="1" dirty="0">
              <a:solidFill>
                <a:prstClr val="black"/>
              </a:solidFill>
            </a:endParaRPr>
          </a:p>
          <a:p>
            <a:pPr marL="342900" marR="368300" lvl="0" indent="-342900">
              <a:lnSpc>
                <a:spcPct val="150000"/>
              </a:lnSpc>
              <a:spcAft>
                <a:spcPts val="420"/>
              </a:spcAft>
            </a:pPr>
            <a:r>
              <a:rPr lang="en-US" sz="2400" b="1" dirty="0">
                <a:solidFill>
                  <a:prstClr val="black"/>
                </a:solidFill>
              </a:rPr>
              <a:t>F </a:t>
            </a:r>
            <a:r>
              <a:rPr lang="ru" sz="2400" b="1" dirty="0" smtClean="0">
                <a:solidFill>
                  <a:prstClr val="black"/>
                </a:solidFill>
              </a:rPr>
              <a:t>81  Специфические </a:t>
            </a:r>
            <a:r>
              <a:rPr lang="ru" sz="2400" b="1" dirty="0">
                <a:solidFill>
                  <a:prstClr val="black"/>
                </a:solidFill>
              </a:rPr>
              <a:t>расстройства развития учебных навыков </a:t>
            </a:r>
          </a:p>
          <a:p>
            <a:pPr marL="342900" marR="368300" lvl="0" indent="-342900">
              <a:lnSpc>
                <a:spcPct val="150000"/>
              </a:lnSpc>
              <a:spcAft>
                <a:spcPts val="420"/>
              </a:spcAft>
            </a:pPr>
            <a:r>
              <a:rPr lang="en-US" sz="2400" b="1" dirty="0">
                <a:solidFill>
                  <a:prstClr val="black"/>
                </a:solidFill>
              </a:rPr>
              <a:t>F </a:t>
            </a:r>
            <a:r>
              <a:rPr lang="ru" sz="2400" b="1" dirty="0" smtClean="0">
                <a:solidFill>
                  <a:prstClr val="black"/>
                </a:solidFill>
              </a:rPr>
              <a:t>84   Общие </a:t>
            </a:r>
            <a:r>
              <a:rPr lang="ru" sz="2400" b="1" dirty="0">
                <a:solidFill>
                  <a:prstClr val="black"/>
                </a:solidFill>
              </a:rPr>
              <a:t>расстройства психологического </a:t>
            </a:r>
            <a:r>
              <a:rPr lang="ru" sz="2400" b="1" dirty="0" smtClean="0">
                <a:solidFill>
                  <a:prstClr val="black"/>
                </a:solidFill>
              </a:rPr>
              <a:t>развития</a:t>
            </a:r>
            <a:endParaRPr lang="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23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1174" y="116632"/>
            <a:ext cx="8291264" cy="532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59" tIns="46630" rIns="93259" bIns="46630" anchor="ctr">
            <a:spAutoFit/>
          </a:bodyPr>
          <a:lstStyle>
            <a:lvl1pPr indent="368300"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ts val="3363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Задержка  </a:t>
            </a:r>
            <a:r>
              <a:rPr lang="ru-RU" alt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психического  развития  </a:t>
            </a:r>
            <a:r>
              <a:rPr lang="ru-RU" alt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дает </a:t>
            </a:r>
            <a:r>
              <a:rPr lang="ru-RU" alt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разные  </a:t>
            </a:r>
          </a:p>
          <a:p>
            <a:pPr fontAlgn="base">
              <a:lnSpc>
                <a:spcPts val="3363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варианты  </a:t>
            </a:r>
            <a:r>
              <a:rPr lang="ru-RU" alt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отклонений </a:t>
            </a:r>
            <a:r>
              <a:rPr lang="ru-RU" alt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в </a:t>
            </a:r>
            <a:r>
              <a:rPr lang="ru-RU" alt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эмоционально-волевой сфере и </a:t>
            </a:r>
            <a:r>
              <a:rPr lang="ru-RU" alt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</a:p>
          <a:p>
            <a:pPr fontAlgn="base">
              <a:lnSpc>
                <a:spcPts val="3363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в познавательной </a:t>
            </a:r>
            <a:r>
              <a:rPr lang="ru-RU" altLang="ru-RU" sz="20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itchFamily="34" charset="0"/>
              </a:rPr>
              <a:t>деятельности.</a:t>
            </a:r>
          </a:p>
          <a:p>
            <a:pPr algn="ctr" fontAlgn="base">
              <a:lnSpc>
                <a:spcPts val="3363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254061"/>
              </a:solidFill>
              <a:latin typeface="Century Gothic" pitchFamily="34" charset="0"/>
            </a:endParaRPr>
          </a:p>
          <a:p>
            <a:pPr algn="ctr" fontAlgn="base">
              <a:lnSpc>
                <a:spcPts val="3363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В </a:t>
            </a: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зависимости </a:t>
            </a:r>
            <a:endParaRPr lang="ru-RU" altLang="ru-RU" sz="20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algn="ctr" fontAlgn="base">
              <a:lnSpc>
                <a:spcPts val="3363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indent="0" fontAlgn="base">
              <a:lnSpc>
                <a:spcPts val="3363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  </a:t>
            </a:r>
            <a:r>
              <a:rPr lang="ru-RU" altLang="ru-RU" sz="2000" b="1" dirty="0" smtClean="0">
                <a:solidFill>
                  <a:srgbClr val="0070C0"/>
                </a:solidFill>
                <a:latin typeface="Century Gothic" pitchFamily="34" charset="0"/>
              </a:rPr>
              <a:t>от происхождения                        времени </a:t>
            </a:r>
            <a:r>
              <a:rPr lang="ru-RU" altLang="ru-RU" sz="2000" b="1" dirty="0">
                <a:solidFill>
                  <a:srgbClr val="0070C0"/>
                </a:solidFill>
                <a:latin typeface="Century Gothic" pitchFamily="34" charset="0"/>
              </a:rPr>
              <a:t>воздействия </a:t>
            </a:r>
            <a:r>
              <a:rPr lang="ru-RU" altLang="ru-RU" sz="20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</a:p>
          <a:p>
            <a:pPr indent="0" fontAlgn="base">
              <a:lnSpc>
                <a:spcPts val="3363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  <a:latin typeface="Century Gothic" pitchFamily="34" charset="0"/>
              </a:rPr>
              <a:t>задержки </a:t>
            </a:r>
            <a:r>
              <a:rPr lang="ru-RU" altLang="ru-RU" sz="2000" b="1" dirty="0" smtClean="0">
                <a:solidFill>
                  <a:srgbClr val="0070C0"/>
                </a:solidFill>
                <a:latin typeface="Century Gothic" pitchFamily="34" charset="0"/>
              </a:rPr>
              <a:t>развития:                       на </a:t>
            </a:r>
            <a:r>
              <a:rPr lang="ru-RU" altLang="ru-RU" sz="2000" b="1" dirty="0">
                <a:solidFill>
                  <a:srgbClr val="0070C0"/>
                </a:solidFill>
                <a:latin typeface="Century Gothic" pitchFamily="34" charset="0"/>
              </a:rPr>
              <a:t>организм ребенка </a:t>
            </a:r>
            <a:endParaRPr lang="ru-RU" altLang="ru-RU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342900" indent="-342900" fontAlgn="base">
              <a:lnSpc>
                <a:spcPts val="3363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 церебрального                          </a:t>
            </a:r>
            <a:r>
              <a:rPr lang="ru-RU" altLang="ru-RU" sz="2000" b="1" dirty="0" smtClean="0">
                <a:solidFill>
                  <a:srgbClr val="0070C0"/>
                </a:solidFill>
                <a:latin typeface="Century Gothic" pitchFamily="34" charset="0"/>
              </a:rPr>
              <a:t>вредоносных </a:t>
            </a:r>
            <a:r>
              <a:rPr lang="ru-RU" altLang="ru-RU" sz="2000" b="1" dirty="0">
                <a:solidFill>
                  <a:srgbClr val="0070C0"/>
                </a:solidFill>
                <a:latin typeface="Century Gothic" pitchFamily="34" charset="0"/>
              </a:rPr>
              <a:t>факторов </a:t>
            </a:r>
            <a:endParaRPr lang="ru-RU" altLang="ru-RU" sz="2000" b="1" dirty="0" smtClean="0">
              <a:solidFill>
                <a:srgbClr val="0070C0"/>
              </a:solidFill>
              <a:latin typeface="Century Gothic" pitchFamily="34" charset="0"/>
            </a:endParaRPr>
          </a:p>
          <a:p>
            <a:pPr marL="342900" indent="-342900" fontAlgn="base">
              <a:lnSpc>
                <a:spcPts val="3363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 конституционального</a:t>
            </a:r>
            <a:endParaRPr lang="ru-RU" altLang="ru-RU" sz="2000" b="1" dirty="0">
              <a:solidFill>
                <a:srgbClr val="7030A0"/>
              </a:solidFill>
              <a:latin typeface="Century Gothic" pitchFamily="34" charset="0"/>
            </a:endParaRPr>
          </a:p>
          <a:p>
            <a:pPr marL="342900" indent="-342900" fontAlgn="base">
              <a:lnSpc>
                <a:spcPts val="3363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 соматогенного</a:t>
            </a:r>
          </a:p>
          <a:p>
            <a:pPr marL="342900" indent="-342900" fontAlgn="base">
              <a:lnSpc>
                <a:spcPts val="3363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 психогенного генеза 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pic>
        <p:nvPicPr>
          <p:cNvPr id="46084" name="Содержимое 9" descr="дев с куклой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48" y="4392912"/>
            <a:ext cx="2439987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215814" y="2994732"/>
            <a:ext cx="0" cy="2448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4-конечная звезда 7"/>
          <p:cNvSpPr/>
          <p:nvPr/>
        </p:nvSpPr>
        <p:spPr>
          <a:xfrm>
            <a:off x="282554" y="2954975"/>
            <a:ext cx="228600" cy="144016"/>
          </a:xfrm>
          <a:prstGeom prst="star4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426868" y="2994732"/>
            <a:ext cx="228600" cy="144016"/>
          </a:xfrm>
          <a:prstGeom prst="star4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12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0648"/>
            <a:ext cx="88569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30"/>
              </a:spcAft>
              <a:buClrTx/>
              <a:buSzTx/>
              <a:buFontTx/>
              <a:buNone/>
              <a:tabLst/>
              <a:defRPr/>
            </a:pPr>
            <a:r>
              <a:rPr kumimoji="0" lang="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  <a:latin typeface="Century Gothic" panose="020B0502020202020204" pitchFamily="34" charset="0"/>
              </a:rPr>
              <a:t>ЗПР церебрально - органического генеза</a:t>
            </a:r>
            <a:endParaRPr kumimoji="0" lang="ru" sz="2700" b="1" i="0" u="none" strike="noStrike" kern="0" cap="none" spc="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908720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r>
              <a:rPr lang="ru" sz="28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Задержка </a:t>
            </a:r>
            <a:r>
              <a:rPr lang="ru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развития моторики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56792"/>
            <a:ext cx="485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Задержка развития речи 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20486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r>
              <a:rPr lang="ru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Нет навыков опрятности (энурез)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951947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r>
              <a:rPr lang="ru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Замедление темпов физического развития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r>
              <a:rPr lang="ru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Недоразвитие зрительного, слухового восприятия</a:t>
            </a:r>
            <a:endParaRPr lang="ru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5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0648"/>
            <a:ext cx="885698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30"/>
              </a:spcAft>
              <a:buClrTx/>
              <a:buSzTx/>
              <a:buFontTx/>
              <a:buNone/>
              <a:tabLst/>
              <a:defRPr/>
            </a:pPr>
            <a:r>
              <a:rPr kumimoji="0" lang="ru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При ЗПР церебрально - органического генеза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30"/>
              </a:spcAft>
              <a:buClrTx/>
              <a:buSzTx/>
              <a:buFontTx/>
              <a:buNone/>
              <a:tabLst/>
              <a:defRPr/>
            </a:pPr>
            <a:r>
              <a:rPr lang="ru" sz="2700" b="1" kern="0" dirty="0" smtClean="0">
                <a:solidFill>
                  <a:srgbClr val="9C007F"/>
                </a:solidFill>
              </a:rPr>
              <a:t>наблюдается</a:t>
            </a:r>
            <a:endParaRPr kumimoji="0" lang="ru" sz="2700" b="1" i="0" u="none" strike="noStrike" kern="0" cap="none" spc="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908720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r>
              <a:rPr lang="ru" sz="2800" b="1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5679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20486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951947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75" y="1345619"/>
            <a:ext cx="903649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672"/>
              </a:lnSpc>
              <a:buFont typeface="Wingdings" panose="05000000000000000000" pitchFamily="2" charset="2"/>
              <a:buChar char="Ø"/>
            </a:pP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Быстрая истощаемость, утомляемость</a:t>
            </a:r>
          </a:p>
          <a:p>
            <a:pPr marL="342900" lvl="0" indent="-342900">
              <a:lnSpc>
                <a:spcPts val="3672"/>
              </a:lnSpc>
              <a:buFont typeface="Wingdings" panose="05000000000000000000" pitchFamily="2" charset="2"/>
              <a:buChar char="Ø"/>
            </a:pP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Малая продуктивность деятельности</a:t>
            </a:r>
          </a:p>
          <a:p>
            <a:pPr marL="342900" lvl="0" indent="-342900">
              <a:lnSpc>
                <a:spcPts val="3672"/>
              </a:lnSpc>
              <a:buFont typeface="Wingdings" panose="05000000000000000000" pitchFamily="2" charset="2"/>
              <a:buChar char="Ø"/>
            </a:pP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Инертность, склонность к стереотипности</a:t>
            </a:r>
          </a:p>
          <a:p>
            <a:pPr marL="342900" lvl="0" indent="-342900">
              <a:lnSpc>
                <a:spcPts val="3672"/>
              </a:lnSpc>
              <a:buFont typeface="Wingdings" panose="05000000000000000000" pitchFamily="2" charset="2"/>
              <a:buChar char="Ø"/>
            </a:pP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Слабость воображения, ограниченность интересов</a:t>
            </a:r>
          </a:p>
          <a:p>
            <a:pPr marL="342900" marR="1143000" lvl="0" indent="-342900">
              <a:lnSpc>
                <a:spcPts val="2880"/>
              </a:lnSpc>
              <a:spcAft>
                <a:spcPts val="420"/>
              </a:spcAft>
              <a:buFont typeface="Wingdings" panose="05000000000000000000" pitchFamily="2" charset="2"/>
              <a:buChar char="Ø"/>
            </a:pP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Игровая мотивация, непереносимость когнитивной нагрузки</a:t>
            </a:r>
          </a:p>
          <a:p>
            <a:pPr marL="342900" lvl="0" indent="-342900">
              <a:spcAft>
                <a:spcPts val="1260"/>
              </a:spcAft>
              <a:buFont typeface="Wingdings" panose="05000000000000000000" pitchFamily="2" charset="2"/>
              <a:buChar char="Ø"/>
            </a:pP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Слабость произвольной регуляции</a:t>
            </a:r>
          </a:p>
          <a:p>
            <a:pPr marL="342900" marR="292100" lvl="0" indent="-342900">
              <a:lnSpc>
                <a:spcPts val="2880"/>
              </a:lnSpc>
              <a:spcAft>
                <a:spcPts val="420"/>
              </a:spcAft>
              <a:buFont typeface="Wingdings" panose="05000000000000000000" pitchFamily="2" charset="2"/>
              <a:buChar char="Ø"/>
            </a:pP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Эмоциональная лабильность, страхи, тревожность (в грубых случаях - патология влечений, конфликтность)</a:t>
            </a:r>
          </a:p>
          <a:p>
            <a:pPr marL="342900" marR="292100" lvl="0" indent="-342900">
              <a:lnSpc>
                <a:spcPts val="2880"/>
              </a:lnSpc>
              <a:buFont typeface="Wingdings" panose="05000000000000000000" pitchFamily="2" charset="2"/>
              <a:buChar char="Ø"/>
            </a:pP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Субнормативное развитие когнитивных функций -восприятия, внимания, моторики, как следствие -задержка созревания произвольной памяти и речи</a:t>
            </a:r>
            <a:endParaRPr lang="ru" sz="23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1663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" sz="3200" b="1" dirty="0">
                <a:solidFill>
                  <a:srgbClr val="9C007F"/>
                </a:solidFill>
              </a:rPr>
              <a:t>ЗПР конституционального происхождения</a:t>
            </a:r>
            <a:endParaRPr lang="ru" sz="3200" b="1" dirty="0">
              <a:solidFill>
                <a:srgbClr val="9C007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5679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204864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951947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9017"/>
            <a:ext cx="7704856" cy="49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21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5679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578" y="718583"/>
            <a:ext cx="8817422" cy="611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317500" lvl="0" indent="-342900">
              <a:lnSpc>
                <a:spcPts val="2928"/>
              </a:lnSpc>
              <a:spcAft>
                <a:spcPts val="420"/>
              </a:spcAft>
            </a:pPr>
            <a:r>
              <a:rPr lang="ru" sz="2400" i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Причины: </a:t>
            </a:r>
            <a:endParaRPr lang="ru" sz="2400" i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55600" marR="317500" lvl="0" indent="-342900">
              <a:lnSpc>
                <a:spcPts val="2928"/>
              </a:lnSpc>
              <a:spcAft>
                <a:spcPts val="420"/>
              </a:spcAft>
            </a:pPr>
            <a:r>
              <a:rPr lang="ru" sz="24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длительные </a:t>
            </a:r>
            <a:r>
              <a:rPr lang="ru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хронические заболевания в раннем возрасте (порок сердца и др)</a:t>
            </a:r>
          </a:p>
          <a:p>
            <a:pPr marL="355600" lvl="0" indent="-342900">
              <a:lnSpc>
                <a:spcPts val="3672"/>
              </a:lnSpc>
            </a:pPr>
            <a:r>
              <a:rPr lang="ru" sz="2400" i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Внешние признаки: </a:t>
            </a:r>
          </a:p>
          <a:p>
            <a:pPr marL="355600" lvl="0" indent="-342900">
              <a:lnSpc>
                <a:spcPts val="3672"/>
              </a:lnSpc>
              <a:buFont typeface="Wingdings" panose="05000000000000000000" pitchFamily="2" charset="2"/>
              <a:buChar char="Ø"/>
            </a:pPr>
            <a:r>
              <a:rPr lang="ru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р</a:t>
            </a:r>
            <a:r>
              <a:rPr lang="ru" sz="24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обость</a:t>
            </a:r>
            <a:r>
              <a:rPr lang="ru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, боязливость</a:t>
            </a:r>
          </a:p>
          <a:p>
            <a:pPr marL="368300" marR="317500" lvl="0" indent="-342900">
              <a:lnSpc>
                <a:spcPts val="3672"/>
              </a:lnSpc>
              <a:buFont typeface="Wingdings" panose="05000000000000000000" pitchFamily="2" charset="2"/>
              <a:buChar char="Ø"/>
            </a:pPr>
            <a:r>
              <a:rPr lang="ru" sz="24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хроническая </a:t>
            </a:r>
            <a:r>
              <a:rPr lang="ru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физическая и психическая астения </a:t>
            </a:r>
            <a:endParaRPr lang="ru" sz="2400" dirty="0" smtClean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68300" marR="317500" lvl="0" indent="-342900">
              <a:lnSpc>
                <a:spcPts val="3672"/>
              </a:lnSpc>
              <a:buFont typeface="Wingdings" panose="05000000000000000000" pitchFamily="2" charset="2"/>
              <a:buChar char="Ø"/>
            </a:pPr>
            <a:r>
              <a:rPr lang="ru" sz="24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повышенная </a:t>
            </a:r>
            <a:r>
              <a:rPr lang="ru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утомляемость, </a:t>
            </a:r>
            <a:r>
              <a:rPr lang="ru" sz="24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истощаемость</a:t>
            </a:r>
          </a:p>
          <a:p>
            <a:pPr marL="368300" marR="317500" lvl="0" indent="-342900">
              <a:lnSpc>
                <a:spcPts val="3672"/>
              </a:lnSpc>
              <a:buFont typeface="Wingdings" panose="05000000000000000000" pitchFamily="2" charset="2"/>
              <a:buChar char="Ø"/>
            </a:pPr>
            <a:r>
              <a:rPr lang="ru" sz="24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снижение </a:t>
            </a:r>
            <a:r>
              <a:rPr lang="ru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познавательной активности </a:t>
            </a:r>
            <a:endParaRPr lang="ru" sz="2400" dirty="0" smtClean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5400" marR="317500" lvl="0">
              <a:lnSpc>
                <a:spcPts val="3672"/>
              </a:lnSpc>
            </a:pPr>
            <a:endParaRPr lang="ru" sz="2000" dirty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5400" marR="317500" lvl="0">
              <a:lnSpc>
                <a:spcPts val="3672"/>
              </a:lnSpc>
            </a:pPr>
            <a:r>
              <a:rPr lang="ru" sz="2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Воспитание</a:t>
            </a:r>
            <a:r>
              <a:rPr lang="ru" sz="24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часто в гиперопеке</a:t>
            </a:r>
          </a:p>
          <a:p>
            <a:pPr marL="355600" marR="317500" lvl="0" indent="-342900">
              <a:lnSpc>
                <a:spcPts val="2880"/>
              </a:lnSpc>
            </a:pPr>
            <a:endParaRPr lang="ru" sz="2400" dirty="0" smtClean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55600" marR="317500" lvl="0" indent="-342900">
              <a:lnSpc>
                <a:spcPts val="2880"/>
              </a:lnSpc>
            </a:pPr>
            <a:r>
              <a:rPr lang="ru" sz="2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Факторы </a:t>
            </a:r>
            <a:r>
              <a:rPr lang="ru" sz="24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риска: </a:t>
            </a:r>
            <a:r>
              <a:rPr lang="ru" sz="2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 marL="355600" marR="317500" lvl="0" indent="-342900">
              <a:lnSpc>
                <a:spcPts val="2880"/>
              </a:lnSpc>
            </a:pPr>
            <a:r>
              <a:rPr lang="ru" sz="24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усугубление </a:t>
            </a:r>
            <a:r>
              <a:rPr lang="ru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ЗПР в </a:t>
            </a:r>
            <a:r>
              <a:rPr lang="ru" sz="24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режиме ограничений </a:t>
            </a:r>
            <a:r>
              <a:rPr lang="ru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и запретов, </a:t>
            </a:r>
            <a:endParaRPr lang="ru" sz="2400" dirty="0" smtClean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55600" marR="317500" lvl="0" indent="-342900">
              <a:lnSpc>
                <a:spcPts val="2880"/>
              </a:lnSpc>
            </a:pPr>
            <a:r>
              <a:rPr lang="ru" sz="24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искусственная </a:t>
            </a:r>
            <a:r>
              <a:rPr lang="ru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инфантилизация</a:t>
            </a:r>
            <a:endParaRPr lang="ru" sz="2400" dirty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951947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6579" y="5109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  <a:latin typeface="Century Gothic" panose="020B0502020202020204" pitchFamily="34" charset="0"/>
              </a:rPr>
              <a:t>ЗПР соматогенного происхождения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41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5679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951947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939" y="3715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" sz="3600" b="1" dirty="0">
                <a:solidFill>
                  <a:srgbClr val="9C007F"/>
                </a:solidFill>
                <a:latin typeface="Century Gothic" panose="020B0502020202020204" pitchFamily="34" charset="0"/>
                <a:cs typeface="Times New Roman" pitchFamily="18" charset="0"/>
              </a:rPr>
              <a:t>ЗПР психогенного происхождения</a:t>
            </a:r>
            <a:endParaRPr lang="ru" sz="3600" b="1" dirty="0">
              <a:solidFill>
                <a:srgbClr val="9C007F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21" y="842208"/>
            <a:ext cx="9444855" cy="586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marR="711200" lvl="0" indent="-342900">
              <a:lnSpc>
                <a:spcPts val="2880"/>
              </a:lnSpc>
              <a:spcAft>
                <a:spcPts val="420"/>
              </a:spcAft>
            </a:pPr>
            <a:r>
              <a:rPr lang="ru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Причины: </a:t>
            </a:r>
            <a:endParaRPr lang="ru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68300" marR="711200" lvl="0" indent="-342900">
              <a:lnSpc>
                <a:spcPts val="2880"/>
              </a:lnSpc>
              <a:spcAft>
                <a:spcPts val="420"/>
              </a:spcAft>
            </a:pPr>
            <a:r>
              <a:rPr lang="ru" sz="2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неблагоприятные </a:t>
            </a: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условия </a:t>
            </a:r>
            <a:r>
              <a:rPr lang="ru" sz="2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воспитания (раннее </a:t>
            </a:r>
          </a:p>
          <a:p>
            <a:pPr marL="368300" marR="711200" lvl="0" indent="-342900">
              <a:lnSpc>
                <a:spcPts val="2880"/>
              </a:lnSpc>
              <a:spcAft>
                <a:spcPts val="420"/>
              </a:spcAft>
            </a:pPr>
            <a:r>
              <a:rPr lang="ru" sz="2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возникновение </a:t>
            </a: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и продолжительное воздействие) </a:t>
            </a:r>
            <a:endParaRPr lang="ru" sz="23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68300" marR="711200" lvl="0" indent="-342900">
              <a:lnSpc>
                <a:spcPts val="2880"/>
              </a:lnSpc>
              <a:spcAft>
                <a:spcPts val="420"/>
              </a:spcAft>
            </a:pPr>
            <a:r>
              <a:rPr lang="ru" sz="2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стойкие </a:t>
            </a: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сдвиги нервно-психической сферы </a:t>
            </a:r>
            <a:r>
              <a:rPr lang="ru" sz="2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ребенка-патология </a:t>
            </a: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характера (психопатия</a:t>
            </a:r>
            <a:r>
              <a:rPr lang="ru" sz="2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  <a:p>
            <a:pPr marL="368300" lvl="0" indent="-342900"/>
            <a:r>
              <a:rPr lang="ru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Воспитание: </a:t>
            </a:r>
          </a:p>
          <a:p>
            <a:pPr marL="368300" lvl="0" indent="-342900">
              <a:buFont typeface="Wingdings" panose="05000000000000000000" pitchFamily="2" charset="2"/>
              <a:buChar char="Ø"/>
            </a:pP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Б</a:t>
            </a:r>
            <a:r>
              <a:rPr lang="ru" sz="2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езнадзорность</a:t>
            </a: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, отвержение </a:t>
            </a:r>
            <a:r>
              <a:rPr lang="ru" sz="2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– психическая</a:t>
            </a:r>
          </a:p>
          <a:p>
            <a:pPr marL="368300" lvl="0" indent="-342900"/>
            <a:r>
              <a:rPr lang="ru" sz="2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неустойчивость</a:t>
            </a: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, безответственность</a:t>
            </a:r>
          </a:p>
          <a:p>
            <a:pPr marL="368300" lvl="0" indent="-342900">
              <a:lnSpc>
                <a:spcPts val="3672"/>
              </a:lnSpc>
              <a:buFont typeface="Wingdings" panose="05000000000000000000" pitchFamily="2" charset="2"/>
              <a:buChar char="Ø"/>
            </a:pP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Гиперопека - эгоцентризм, </a:t>
            </a:r>
            <a:r>
              <a:rPr lang="ru" sz="23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слабоволие</a:t>
            </a:r>
          </a:p>
          <a:p>
            <a:pPr marL="368300" lvl="0" indent="-342900">
              <a:lnSpc>
                <a:spcPts val="3672"/>
              </a:lnSpc>
              <a:buFont typeface="Wingdings" panose="05000000000000000000" pitchFamily="2" charset="2"/>
              <a:buChar char="Ø"/>
            </a:pPr>
            <a:r>
              <a:rPr lang="ru" sz="2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Авторитарный </a:t>
            </a:r>
            <a:r>
              <a:rPr lang="ru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стиль - робость, боязливость, невротизация </a:t>
            </a:r>
            <a:endParaRPr lang="ru" sz="22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68300" lvl="0" indent="-342900">
              <a:lnSpc>
                <a:spcPts val="3672"/>
              </a:lnSpc>
              <a:buFont typeface="Wingdings" panose="05000000000000000000" pitchFamily="2" charset="2"/>
              <a:buChar char="Ø"/>
            </a:pPr>
            <a:r>
              <a:rPr lang="ru" sz="23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Психотравмирующие </a:t>
            </a:r>
            <a:r>
              <a:rPr lang="ru" sz="2300" dirty="0">
                <a:solidFill>
                  <a:srgbClr val="C00000"/>
                </a:solidFill>
                <a:latin typeface="Century Gothic" panose="020B0502020202020204" pitchFamily="34" charset="0"/>
              </a:rPr>
              <a:t>условия воспитания !!!</a:t>
            </a:r>
          </a:p>
          <a:p>
            <a:pPr marL="368300" lvl="0" indent="-342900">
              <a:lnSpc>
                <a:spcPts val="3672"/>
              </a:lnSpc>
            </a:pPr>
            <a:r>
              <a:rPr lang="ru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Факторы риска </a:t>
            </a: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- психопатия, асоциальное (в т.ч.</a:t>
            </a:r>
          </a:p>
          <a:p>
            <a:pPr marL="368300" marR="711200" lvl="0">
              <a:lnSpc>
                <a:spcPts val="2880"/>
              </a:lnSpc>
            </a:pPr>
            <a:r>
              <a:rPr lang="ru" sz="2300" dirty="0">
                <a:solidFill>
                  <a:prstClr val="black"/>
                </a:solidFill>
                <a:latin typeface="Century Gothic" panose="020B0502020202020204" pitchFamily="34" charset="0"/>
              </a:rPr>
              <a:t>противоправное) поведение, зависимости как уход от реальности</a:t>
            </a:r>
            <a:endParaRPr lang="ru" sz="23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18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5679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951947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60646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Психолого-педагогическая характеристика ребенка с</a:t>
            </a:r>
            <a:r>
              <a:rPr kumimoji="0" lang="ru" sz="2400" b="1" i="0" u="none" strike="noStrike" kern="0" cap="none" spc="0" normalizeH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 </a:t>
            </a:r>
            <a:r>
              <a:rPr kumimoji="0" lang="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ЗПР</a:t>
            </a:r>
            <a:endParaRPr kumimoji="0" lang="ru" sz="2400" b="1" i="0" u="none" strike="noStrike" kern="0" cap="small" spc="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15443"/>
              </p:ext>
            </p:extLst>
          </p:nvPr>
        </p:nvGraphicFramePr>
        <p:xfrm>
          <a:off x="251520" y="846267"/>
          <a:ext cx="8747760" cy="5307966"/>
        </p:xfrm>
        <a:graphic>
          <a:graphicData uri="http://schemas.openxmlformats.org/drawingml/2006/table">
            <a:tbl>
              <a:tblPr/>
              <a:tblGrid>
                <a:gridCol w="3432048"/>
                <a:gridCol w="5315712"/>
              </a:tblGrid>
              <a:tr h="387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711200" indent="0"/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Группа признаков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92200" indent="0"/>
                      <a:r>
                        <a:rPr lang="ru" sz="1800" b="0">
                          <a:latin typeface="Century Gothic" panose="020B0502020202020204" pitchFamily="34" charset="0"/>
                        </a:rPr>
                        <a:t>Признаки (для детей с ЗПР)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53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457200" marR="5816600" indent="-342900" algn="just">
                        <a:lnSpc>
                          <a:spcPts val="2160"/>
                        </a:lnSpc>
                        <a:buAutoNum type="arabicPeriod"/>
                      </a:pPr>
                      <a:r>
                        <a:rPr lang="ru" sz="1800" b="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Общее впечатление от </a:t>
                      </a:r>
                      <a:r>
                        <a:rPr lang="ru" sz="1800" b="0" baseline="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" sz="1800" b="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ребенка</a:t>
                      </a:r>
                      <a:endParaRPr lang="ru" sz="1800" b="0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sz="3100"/>
                    </a:p>
                  </a:txBody>
                  <a:tcPr marL="0" marR="0" marT="0" marB="0"/>
                </a:tc>
              </a:tr>
              <a:tr h="566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14300" indent="0"/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1.1. Внешний вид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127000" indent="0" algn="just">
                        <a:lnSpc>
                          <a:spcPts val="2160"/>
                        </a:lnSpc>
                      </a:pPr>
                      <a:r>
                        <a:rPr lang="ru" sz="1800" b="0" dirty="0" smtClean="0">
                          <a:latin typeface="Century Gothic" panose="020B0502020202020204" pitchFamily="34" charset="0"/>
                        </a:rPr>
                        <a:t>Отдельные дизэмбриогенетические стигмы: отклонения в размерах головы, искривленные</a:t>
                      </a:r>
                      <a:r>
                        <a:rPr kumimoji="0" lang="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мизинцы, отклоняющаяся форма мочек уха. Осмысленный (адекватно фиксирующийся) взгляд</a:t>
                      </a:r>
                      <a:endParaRPr lang="ru" sz="18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99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3543300" marR="127000" indent="0" algn="just">
                        <a:lnSpc>
                          <a:spcPts val="2160"/>
                        </a:lnSpc>
                      </a:pPr>
                      <a:endParaRPr lang="ru" sz="18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sz="4900"/>
                    </a:p>
                  </a:txBody>
                  <a:tcPr marL="0" marR="0" marT="0" marB="0"/>
                </a:tc>
              </a:tr>
              <a:tr h="902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14300" indent="0"/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1.2. Впечатление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127000" indent="0" algn="just">
                        <a:lnSpc>
                          <a:spcPts val="2208"/>
                        </a:lnSpc>
                      </a:pPr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Благоприятное в целом, может казаться несколько более младшего возраста.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33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14300" indent="0"/>
                      <a:r>
                        <a:rPr lang="ru" sz="1800" b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2. Моторика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sz="1900" b="1" dirty="0">
                        <a:latin typeface="Comic Sans MS" pitchFamily="66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1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14300" indent="0"/>
                      <a:r>
                        <a:rPr lang="ru" sz="1800" b="0">
                          <a:latin typeface="Century Gothic" panose="020B0502020202020204" pitchFamily="34" charset="0"/>
                        </a:rPr>
                        <a:t>2.1. Крупная моторика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127000" indent="0" algn="just">
                        <a:lnSpc>
                          <a:spcPts val="2160"/>
                        </a:lnSpc>
                      </a:pPr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Моторно неловок, движения не всегда достаточно координированы. Трудности определения латеральных предпочтений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14300" indent="0"/>
                      <a:r>
                        <a:rPr lang="ru" sz="1800" b="0">
                          <a:latin typeface="Century Gothic" panose="020B0502020202020204" pitchFamily="34" charset="0"/>
                        </a:rPr>
                        <a:t>2.2. Мелкая моторика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indent="0" algn="just"/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Недостаточно сформирована.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314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88640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Психолого-педагогическая характеристика ребенка с</a:t>
            </a:r>
            <a:r>
              <a:rPr kumimoji="0" lang="ru" sz="2400" b="1" i="0" u="none" strike="noStrike" kern="0" cap="none" spc="0" normalizeH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 </a:t>
            </a:r>
            <a:r>
              <a:rPr kumimoji="0" lang="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ЗПР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34728"/>
              </p:ext>
            </p:extLst>
          </p:nvPr>
        </p:nvGraphicFramePr>
        <p:xfrm>
          <a:off x="331912" y="943177"/>
          <a:ext cx="8784976" cy="5796867"/>
        </p:xfrm>
        <a:graphic>
          <a:graphicData uri="http://schemas.openxmlformats.org/drawingml/2006/table">
            <a:tbl>
              <a:tblPr/>
              <a:tblGrid>
                <a:gridCol w="3303984"/>
                <a:gridCol w="5480992"/>
              </a:tblGrid>
              <a:tr h="406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711200" indent="0"/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Группа признаков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2200" indent="0"/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Признаки (для детей с ЗПР)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9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 Познавательная сфера</a:t>
                      </a:r>
                      <a:endParaRPr kumimoji="0" lang="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1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3.1. </a:t>
                      </a: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Базовые функции (предпосылки интеллекта): 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внимание, работоспособность, подвижность психических процессов и др</a:t>
                      </a:r>
                    </a:p>
                    <a:p>
                      <a:pPr marL="101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" sz="18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Восприятие нарушено негрубо. Знает форму, основные цвета.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Часто страдает концентрация внимания. Истощаем, работоспособность снижена. Импульсивен, отвлекаем.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Темп и качество работы часто зависят от самочувствия, настроения, иных факторов. Обычно неплохо развита механическая вербальная память.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Медленно запоминает, плохо сохраняет, с трудом припоминает, быстро забывает новую учебную информацию.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Выраженные затруднения в понимании и употреблении </a:t>
                      </a:r>
                      <a:r>
                        <a:rPr kumimoji="0" lang="ru-RU" altLang="ru-RU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квазипространственных</a:t>
                      </a: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  и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грамматико-логических языковых конструкций. Нарушения зрительно-двигательной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координации</a:t>
                      </a:r>
                    </a:p>
                    <a:p>
                      <a:pPr marL="101600" marR="127000" indent="0" algn="just">
                        <a:lnSpc>
                          <a:spcPts val="2160"/>
                        </a:lnSpc>
                      </a:pPr>
                      <a:endParaRPr lang="ru" sz="18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477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6286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Психолого-педагогическая характеристика ребенка с</a:t>
            </a:r>
            <a:r>
              <a:rPr kumimoji="0" lang="ru" sz="2400" b="1" i="0" u="none" strike="noStrike" kern="0" cap="none" spc="0" normalizeH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 </a:t>
            </a:r>
            <a:r>
              <a:rPr kumimoji="0" lang="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ЗПР</a:t>
            </a:r>
            <a:endParaRPr kumimoji="0" lang="ru" sz="2400" b="1" i="0" u="none" strike="noStrike" kern="0" cap="small" spc="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19503"/>
              </p:ext>
            </p:extLst>
          </p:nvPr>
        </p:nvGraphicFramePr>
        <p:xfrm>
          <a:off x="251520" y="594246"/>
          <a:ext cx="8747760" cy="6719560"/>
        </p:xfrm>
        <a:graphic>
          <a:graphicData uri="http://schemas.openxmlformats.org/drawingml/2006/table">
            <a:tbl>
              <a:tblPr/>
              <a:tblGrid>
                <a:gridCol w="3096344"/>
                <a:gridCol w="5651416"/>
              </a:tblGrid>
              <a:tr h="387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711200" indent="0"/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Группа признаков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2200" indent="0"/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Признаки (для детей с ЗПР)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98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 Познавательная сфера</a:t>
                      </a:r>
                      <a:endParaRPr kumimoji="0" lang="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3.2. </a:t>
                      </a: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Мышление и речь</a:t>
                      </a:r>
                      <a:endParaRPr lang="ru" sz="18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Относительно успешно решает задачи, требующие наглядно-действенного, наглядно-образного мышления, затрудняется при выполнении задач, требующих абстрактно-логического (вербально-дискурсивного) мышления.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С помощью составляет рассказ по картинке, пересказывает по наводящим вопросам. Не всегда правильно понимает, устанавливает причинно-следственные связи.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В речи имеются фонетико-фонематические и лексико-грамматические нарушения. Часто - дизартрия.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Словарь ограничен, </a:t>
                      </a:r>
                      <a:r>
                        <a:rPr kumimoji="0" lang="ru-RU" altLang="ru-RU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аграмматизмы</a:t>
                      </a: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, трудности словоизменения и словообразования. Говорит простыми короткими (нераспространенными) предложениями.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charset="0"/>
                        </a:rPr>
                        <a:t>Может использовать ненормативную лексику. Включение внешнего контроля может способствовать улучшению качества выполняемых заданий.</a:t>
                      </a:r>
                    </a:p>
                    <a:p>
                      <a:pPr marL="101600" marR="127000" indent="0" algn="just">
                        <a:lnSpc>
                          <a:spcPts val="2160"/>
                        </a:lnSpc>
                      </a:pPr>
                      <a:endParaRPr lang="ru" sz="18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99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3543300" marR="127000" indent="0" algn="just">
                        <a:lnSpc>
                          <a:spcPts val="2160"/>
                        </a:lnSpc>
                      </a:pPr>
                      <a:endParaRPr lang="ru" sz="18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07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498A82F-3D34-4F75-8551-58AB29CD2F14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260648"/>
            <a:ext cx="1321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ea typeface="+mj-ea"/>
                <a:cs typeface="+mj-cs"/>
              </a:rPr>
              <a:t>ЗПР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484784"/>
            <a:ext cx="90364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rPr>
              <a:t>Заде́ржка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rPr>
              <a:t>психи́ческого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rPr>
              <a:t>разви́тия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</a:rPr>
              <a:t>это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 pitchFamily="34" charset="0"/>
              </a:rPr>
              <a:t>нарушение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 pitchFamily="34" charset="0"/>
              </a:rPr>
              <a:t> нормального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 pitchFamily="34" charset="0"/>
              </a:rPr>
              <a:t>темпа психического развития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 pitchFamily="34" charset="0"/>
              </a:rPr>
              <a:t>, когда отдельные психические функции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 pitchFamily="34" charset="0"/>
              </a:rPr>
              <a:t>память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kern="0" dirty="0">
                <a:solidFill>
                  <a:srgbClr val="006666"/>
                </a:solidFill>
                <a:latin typeface="Century Gothic" panose="020B0502020202020204" pitchFamily="34" charset="0"/>
              </a:rPr>
              <a:t>в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 pitchFamily="34" charset="0"/>
              </a:rPr>
              <a:t>нимание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 pitchFamily="34" charset="0"/>
              </a:rPr>
              <a:t> мышление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 pitchFamily="34" charset="0"/>
              </a:rPr>
              <a:t>эмоционально-волевая сфера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                                отстают в своём развитии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                            от принятых психологических норм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anose="020B0502020202020204" pitchFamily="34" charset="0"/>
              </a:rPr>
              <a:t>                                     для данного возраста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47664" y="1030089"/>
            <a:ext cx="6552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учеба дете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5209093"/>
            <a:ext cx="1619672" cy="1620510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306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415" y="620688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Психолого-педагогическая характеристика ребенка с</a:t>
            </a:r>
            <a:r>
              <a:rPr kumimoji="0" lang="ru" sz="2400" b="1" i="0" u="none" strike="noStrike" kern="0" cap="none" spc="0" normalizeH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 </a:t>
            </a:r>
            <a:r>
              <a:rPr kumimoji="0" lang="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ЗПР</a:t>
            </a:r>
            <a:endParaRPr kumimoji="0" lang="ru" sz="2400" b="1" i="0" u="none" strike="noStrike" kern="0" cap="small" spc="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3899"/>
              </p:ext>
            </p:extLst>
          </p:nvPr>
        </p:nvGraphicFramePr>
        <p:xfrm>
          <a:off x="251520" y="1628800"/>
          <a:ext cx="8747760" cy="4022080"/>
        </p:xfrm>
        <a:graphic>
          <a:graphicData uri="http://schemas.openxmlformats.org/drawingml/2006/table">
            <a:tbl>
              <a:tblPr/>
              <a:tblGrid>
                <a:gridCol w="3096344"/>
                <a:gridCol w="5651416"/>
              </a:tblGrid>
              <a:tr h="387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711200" indent="0"/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Группа признаков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2200" indent="0"/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Признаки (для детей с ЗПР)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98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 Познавательная сфера</a:t>
                      </a:r>
                      <a:endParaRPr kumimoji="0" lang="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3.3 Уровень актуального развития</a:t>
                      </a:r>
                      <a:endParaRPr lang="ru" sz="18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114300" lvl="0" indent="0" algn="just" defTabSz="914400" rtl="0" eaLnBrk="1" fontAlgn="auto" latinLnBrk="0" hangingPunct="1">
                        <a:lnSpc>
                          <a:spcPts val="21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Запас знаний и представлений о себе, своей семье, окружающем мире в значительной мере. Не может использовать в практической деятельности изученные правила.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5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901700" lvl="0" indent="0" algn="l" defTabSz="914400" rtl="0" eaLnBrk="1" fontAlgn="auto" latinLnBrk="0" hangingPunct="1">
                        <a:lnSpc>
                          <a:spcPts val="21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3.4. Обучаемость (зона ближайшего развития)</a:t>
                      </a:r>
                    </a:p>
                    <a:p>
                      <a:pPr marL="3543300" marR="127000" indent="0" algn="just">
                        <a:lnSpc>
                          <a:spcPts val="2160"/>
                        </a:lnSpc>
                      </a:pPr>
                      <a:endParaRPr lang="ru" sz="18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127000" lvl="0" indent="0" algn="just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Затруднен самостоятельный перенос вновь полученных знаний (умений) в аналогичную или близкую ситуацию.</a:t>
                      </a:r>
                    </a:p>
                    <a:p>
                      <a:pPr marL="101600" marR="127000" lvl="0" indent="0" algn="just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Способен с помощью взрослого ориентироваться в доступных заданиях. С трудом воспринимает помощь (например, учителя), подсказку.</a:t>
                      </a:r>
                    </a:p>
                    <a:p>
                      <a:pPr marL="3543300" marR="127000" indent="0" algn="just">
                        <a:lnSpc>
                          <a:spcPts val="2160"/>
                        </a:lnSpc>
                      </a:pPr>
                      <a:endParaRPr lang="ru" sz="18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587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415" y="620688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Психолого-педагогическая характеристика ребенка с</a:t>
            </a:r>
            <a:r>
              <a:rPr kumimoji="0" lang="ru" sz="2400" b="1" i="0" u="none" strike="noStrike" kern="0" cap="none" spc="0" normalizeH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 </a:t>
            </a:r>
            <a:r>
              <a:rPr kumimoji="0" lang="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ЗПР</a:t>
            </a:r>
            <a:endParaRPr kumimoji="0" lang="ru" sz="2400" b="1" i="0" u="none" strike="noStrike" kern="0" cap="small" spc="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75012"/>
              </p:ext>
            </p:extLst>
          </p:nvPr>
        </p:nvGraphicFramePr>
        <p:xfrm>
          <a:off x="251520" y="1628800"/>
          <a:ext cx="8747760" cy="3648189"/>
        </p:xfrm>
        <a:graphic>
          <a:graphicData uri="http://schemas.openxmlformats.org/drawingml/2006/table">
            <a:tbl>
              <a:tblPr/>
              <a:tblGrid>
                <a:gridCol w="3096344"/>
                <a:gridCol w="5651416"/>
              </a:tblGrid>
              <a:tr h="387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711200" indent="0"/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Группа признаков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2200" indent="0"/>
                      <a:r>
                        <a:rPr lang="ru" sz="1800" b="0" dirty="0">
                          <a:latin typeface="Century Gothic" panose="020B0502020202020204" pitchFamily="34" charset="0"/>
                        </a:rPr>
                        <a:t>Признаки (для детей с ЗПР)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98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. Познавательная сфера</a:t>
                      </a:r>
                      <a:endParaRPr kumimoji="0" lang="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3.5. Познавательная активность</a:t>
                      </a:r>
                    </a:p>
                    <a:p>
                      <a:pPr marL="101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" sz="18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0" lvl="0" indent="0" algn="just" defTabSz="914400" rtl="0" eaLnBrk="1" fontAlgn="base" latinLnBrk="0" hangingPunct="1">
                        <a:lnSpc>
                          <a:spcPts val="2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Познавательный интерес в значительной степени снижен (особенно в ситуациях, связанных с учением).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5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0" lvl="0" indent="0" algn="l" defTabSz="914400" rtl="0" eaLnBrk="1" fontAlgn="base" latinLnBrk="0" hangingPunct="1">
                        <a:lnSpc>
                          <a:spcPts val="2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" sz="18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43300" marR="127000" indent="0" algn="just">
                        <a:lnSpc>
                          <a:spcPts val="2160"/>
                        </a:lnSpc>
                      </a:pPr>
                      <a:endParaRPr lang="ru" sz="18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759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6286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Психолого-педагогическая характеристика ребенка с</a:t>
            </a:r>
            <a:r>
              <a:rPr kumimoji="0" lang="ru" sz="2400" b="1" i="0" u="none" strike="noStrike" kern="0" cap="none" spc="0" normalizeH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 </a:t>
            </a:r>
            <a:r>
              <a:rPr kumimoji="0" lang="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ЗПР</a:t>
            </a:r>
            <a:endParaRPr kumimoji="0" lang="ru" sz="2400" b="1" i="0" u="none" strike="noStrike" kern="0" cap="small" spc="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55722"/>
              </p:ext>
            </p:extLst>
          </p:nvPr>
        </p:nvGraphicFramePr>
        <p:xfrm>
          <a:off x="251520" y="620688"/>
          <a:ext cx="8673024" cy="5904656"/>
        </p:xfrm>
        <a:graphic>
          <a:graphicData uri="http://schemas.openxmlformats.org/drawingml/2006/table">
            <a:tbl>
              <a:tblPr/>
              <a:tblGrid>
                <a:gridCol w="2694032"/>
                <a:gridCol w="5978992"/>
              </a:tblGrid>
              <a:tr h="344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355600" indent="0"/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Группа признаков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447800" indent="0"/>
                      <a:r>
                        <a:rPr lang="ru" sz="1700" b="0">
                          <a:latin typeface="Century Gothic" panose="020B0502020202020204" pitchFamily="34" charset="0"/>
                        </a:rPr>
                        <a:t>Признаки (для детей с ЗПР)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7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101600" indent="0" algn="just">
                        <a:lnSpc>
                          <a:spcPts val="2160"/>
                        </a:lnSpc>
                      </a:pPr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3.6. Произвольная </a:t>
                      </a:r>
                      <a:endParaRPr lang="ru" sz="1700" b="0" dirty="0" smtClean="0">
                        <a:latin typeface="Century Gothic" panose="020B0502020202020204" pitchFamily="34" charset="0"/>
                      </a:endParaRPr>
                    </a:p>
                    <a:p>
                      <a:pPr marL="101600" marR="101600" indent="0" algn="just">
                        <a:lnSpc>
                          <a:spcPts val="2160"/>
                        </a:lnSpc>
                      </a:pP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регуляция</a:t>
                      </a:r>
                      <a:endParaRPr lang="ru" sz="17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1600" marR="101600" indent="0" algn="just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700" b="0" dirty="0" smtClean="0">
                          <a:latin typeface="Century Gothic" panose="020B0502020202020204" pitchFamily="34" charset="0"/>
                        </a:rPr>
                        <a:t>В значительной степени страдает. Требуется внешняя организующая помощь при планировании и программировании деятельности. Не может самостоятельно контролировать свою </a:t>
                      </a:r>
                      <a:r>
                        <a:rPr kumimoji="0" lang="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деятельность (осуществлять как текущий, так и итоговый контроль). Слабая регулирующая функция речи.</a:t>
                      </a:r>
                      <a:endParaRPr lang="ru" sz="1700" b="0" dirty="0" smtClean="0">
                        <a:latin typeface="Century Gothic" panose="020B0502020202020204" pitchFamily="34" charset="0"/>
                      </a:endParaRPr>
                    </a:p>
                    <a:p>
                      <a:pPr marL="101600" marR="101600" indent="0" algn="just">
                        <a:lnSpc>
                          <a:spcPts val="2160"/>
                        </a:lnSpc>
                      </a:pPr>
                      <a:endParaRPr lang="ru" sz="17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939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2819400" marR="101600" indent="0" algn="just">
                        <a:lnSpc>
                          <a:spcPts val="2160"/>
                        </a:lnSpc>
                      </a:pPr>
                      <a:endParaRPr lang="ru" sz="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sz="3900"/>
                    </a:p>
                  </a:txBody>
                  <a:tcPr marL="0" marR="0" marT="0" marB="0"/>
                </a:tc>
              </a:tr>
              <a:tr h="816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88900" indent="0"/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3.7. Критичность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101600" indent="0" algn="just">
                        <a:lnSpc>
                          <a:spcPts val="2160"/>
                        </a:lnSpc>
                      </a:pPr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Отчасти критичен. Часто не способен дать адекватный отчет своим действиям. При неудачно выполненных заданиях чаще всего расстраивается.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10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88900" marR="342900" indent="0">
                        <a:lnSpc>
                          <a:spcPts val="2160"/>
                        </a:lnSpc>
                      </a:pPr>
                      <a:r>
                        <a:rPr lang="ru" sz="1700" b="1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4.</a:t>
                      </a:r>
                      <a:r>
                        <a:rPr lang="ru" sz="17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" sz="1700" b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Аффективная </a:t>
                      </a:r>
                      <a:r>
                        <a:rPr lang="ru" sz="1700" b="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сфера, особенности </a:t>
                      </a:r>
                      <a:r>
                        <a:rPr lang="ru" sz="1700" b="0" dirty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</a:rPr>
                        <a:t>личности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endParaRPr sz="4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88900" indent="0"/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4.1. Мотивация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368300" indent="0">
                        <a:lnSpc>
                          <a:spcPts val="2160"/>
                        </a:lnSpc>
                      </a:pPr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Явное преобладание игровой мотивации. Нестойкие, поверхностные интересы.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0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88900" indent="0"/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4.2.Поведение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368300" indent="0">
                        <a:lnSpc>
                          <a:spcPts val="2160"/>
                        </a:lnSpc>
                      </a:pPr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Аффект может носить «органический» характер. Реагирует инфантильно, с налетом конфликтности</a:t>
                      </a:r>
                      <a:r>
                        <a:rPr lang="ru" sz="1700" b="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ru" sz="1700" b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180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07951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Психолого-педагогическая характеристика ребенка с</a:t>
            </a:r>
            <a:r>
              <a:rPr kumimoji="0" lang="ru" sz="2400" b="1" i="0" u="none" strike="noStrike" kern="0" cap="none" spc="0" normalizeH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 </a:t>
            </a:r>
            <a:r>
              <a:rPr kumimoji="0" lang="ru" sz="2400" b="1" i="0" u="none" strike="noStrike" kern="0" cap="small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ЗПР</a:t>
            </a:r>
            <a:endParaRPr kumimoji="0" lang="ru" sz="2400" b="1" i="0" u="none" strike="noStrike" kern="0" cap="small" spc="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09527"/>
              </p:ext>
            </p:extLst>
          </p:nvPr>
        </p:nvGraphicFramePr>
        <p:xfrm>
          <a:off x="179512" y="1340768"/>
          <a:ext cx="8747760" cy="4532376"/>
        </p:xfrm>
        <a:graphic>
          <a:graphicData uri="http://schemas.openxmlformats.org/drawingml/2006/table">
            <a:tbl>
              <a:tblPr/>
              <a:tblGrid>
                <a:gridCol w="2718816"/>
                <a:gridCol w="6028944"/>
              </a:tblGrid>
              <a:tr h="387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355600" indent="0"/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Группа признаков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447800" indent="0"/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Признаки (для детей с ЗПР)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9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indent="0"/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4.3. Эмоции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114300" indent="0" algn="just">
                        <a:lnSpc>
                          <a:spcPts val="2160"/>
                        </a:lnSpc>
                      </a:pPr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Часто - эмоциональная лабильность, незрелость эмоций. В грубых случаях - органический аффект. Расстройство влечений.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indent="0"/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4.4. Коммуникативная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indent="0" algn="just"/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Тянется к контактам с более младшими детьми.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4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indent="0"/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сфера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114300" indent="0" algn="just">
                        <a:lnSpc>
                          <a:spcPts val="2160"/>
                        </a:lnSpc>
                      </a:pPr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Конфликтен в группе сверстников, не принимает правила. Часто не имеет друзей в коллективе детей.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8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317500" indent="0">
                        <a:lnSpc>
                          <a:spcPts val="2160"/>
                        </a:lnSpc>
                      </a:pPr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4.6. Социальная адаптация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 marL="101600" marR="114300" indent="0" algn="just">
                        <a:lnSpc>
                          <a:spcPts val="2160"/>
                        </a:lnSpc>
                      </a:pPr>
                      <a:r>
                        <a:rPr lang="ru" sz="1700" b="0" dirty="0">
                          <a:latin typeface="Century Gothic" panose="020B0502020202020204" pitchFamily="34" charset="0"/>
                        </a:rPr>
                        <a:t>С трудом усваивает новую социальную роль, не может понять, где и как себя вести. Испытывает трудности в усвоении и выполнении правил поведения, распорядка дня. Часто не может сам аккуратно одеться. Неаккуратен и небрежен в еде, рисовании, лепке. Плохо формируются навыки опрятности и самообслуживания.</a:t>
                      </a:r>
                    </a:p>
                  </a:txBody>
                  <a:tcPr marL="0" marR="0" marT="0" marB="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92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07951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" sz="2400" b="1" i="0" u="none" strike="noStrike" kern="0" cap="small" spc="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269" y="534501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При обучении детей с ЗПР необходимо применять </a:t>
            </a:r>
            <a:r>
              <a:rPr lang="ru-RU" altLang="ru-RU" sz="2000" b="1" dirty="0">
                <a:solidFill>
                  <a:prstClr val="black"/>
                </a:solidFill>
                <a:latin typeface="Calibri"/>
              </a:rPr>
              <a:t>особые коррекционно-педагогические воздействия. </a:t>
            </a:r>
            <a:endParaRPr lang="ru-RU" altLang="ru-RU" sz="2000" b="1" dirty="0" smtClean="0">
              <a:solidFill>
                <a:prstClr val="black"/>
              </a:solidFill>
              <a:latin typeface="Calibri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Calibri"/>
              </a:rPr>
              <a:t>При 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этом нужно осуществлять </a:t>
            </a:r>
            <a:r>
              <a:rPr lang="ru-RU" altLang="ru-RU" sz="2000" b="1" dirty="0">
                <a:solidFill>
                  <a:prstClr val="black"/>
                </a:solidFill>
                <a:latin typeface="Calibri"/>
              </a:rPr>
              <a:t>индивидуальный подход с 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учётом характерных для каждого ребёнка затруднений. </a:t>
            </a:r>
            <a:endParaRPr lang="ru-RU" altLang="ru-RU" sz="20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Calibri"/>
              </a:rPr>
              <a:t>Учебный 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материал должен преподноситься </a:t>
            </a:r>
            <a:r>
              <a:rPr lang="ru-RU" altLang="ru-RU" sz="2000" b="1" i="1" dirty="0">
                <a:solidFill>
                  <a:prstClr val="black"/>
                </a:solidFill>
                <a:latin typeface="Calibri"/>
              </a:rPr>
              <a:t>небольшими дозами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; его </a:t>
            </a:r>
            <a:r>
              <a:rPr lang="ru-RU" altLang="ru-RU" sz="2000" b="1" i="1" dirty="0">
                <a:solidFill>
                  <a:prstClr val="black"/>
                </a:solidFill>
                <a:latin typeface="Calibri"/>
              </a:rPr>
              <a:t>усложнение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 следует осуществлять </a:t>
            </a:r>
            <a:r>
              <a:rPr lang="ru-RU" altLang="ru-RU" sz="2000" b="1" i="1" dirty="0">
                <a:solidFill>
                  <a:prstClr val="black"/>
                </a:solidFill>
                <a:latin typeface="Calibri"/>
              </a:rPr>
              <a:t>постепенно.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 </a:t>
            </a:r>
            <a:endParaRPr lang="ru-RU" altLang="ru-RU" sz="2000" dirty="0" smtClean="0">
              <a:solidFill>
                <a:prstClr val="black"/>
              </a:solidFill>
              <a:latin typeface="Calibri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20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Calibri"/>
              </a:rPr>
              <a:t>Необходимо 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приучать ребёнка пользоваться ранее усвоенными знаниями. Так как дети с задержкой психического развития быстрее утомляются, то целесообразно </a:t>
            </a:r>
            <a:r>
              <a:rPr lang="ru-RU" altLang="ru-RU" sz="2000" b="1" i="1" dirty="0">
                <a:solidFill>
                  <a:prstClr val="black"/>
                </a:solidFill>
                <a:latin typeface="Calibri"/>
              </a:rPr>
              <a:t>переключать с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ru-RU" altLang="ru-RU" sz="2000" b="1" i="1" dirty="0">
                <a:solidFill>
                  <a:prstClr val="black"/>
                </a:solidFill>
                <a:latin typeface="Calibri"/>
              </a:rPr>
              <a:t>одного вида деятельности на другой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. </a:t>
            </a:r>
            <a:endParaRPr lang="ru-RU" altLang="ru-RU" sz="2000" dirty="0" smtClean="0">
              <a:solidFill>
                <a:prstClr val="black"/>
              </a:solidFill>
              <a:latin typeface="Calibri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20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Calibri"/>
              </a:rPr>
              <a:t>Кроме 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того, надо </a:t>
            </a:r>
            <a:r>
              <a:rPr lang="ru-RU" altLang="ru-RU" sz="2000" b="1" i="1" dirty="0">
                <a:solidFill>
                  <a:prstClr val="black"/>
                </a:solidFill>
                <a:latin typeface="Calibri"/>
              </a:rPr>
              <a:t>разнообразить виды занятий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. </a:t>
            </a:r>
            <a:endParaRPr lang="ru-RU" altLang="ru-RU" sz="2000" dirty="0" smtClean="0">
              <a:solidFill>
                <a:prstClr val="black"/>
              </a:solidFill>
              <a:latin typeface="Calibri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20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Calibri"/>
              </a:rPr>
              <a:t>Очень 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важно, чтобы предлагаемая деятельность осуществлялась </a:t>
            </a:r>
            <a:r>
              <a:rPr lang="ru-RU" altLang="ru-RU" sz="2000" b="1" i="1" dirty="0">
                <a:solidFill>
                  <a:prstClr val="black"/>
                </a:solidFill>
                <a:latin typeface="Calibri"/>
              </a:rPr>
              <a:t>с интересом и эмоциональным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ru-RU" altLang="ru-RU" sz="2000" b="1" i="1" dirty="0">
                <a:solidFill>
                  <a:prstClr val="black"/>
                </a:solidFill>
                <a:latin typeface="Calibri"/>
              </a:rPr>
              <a:t>подъёмом.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 Этому способствует использование на уроках </a:t>
            </a:r>
            <a:r>
              <a:rPr lang="ru-RU" altLang="ru-RU" sz="2000" b="1" i="1" dirty="0">
                <a:solidFill>
                  <a:prstClr val="black"/>
                </a:solidFill>
                <a:latin typeface="Calibri"/>
              </a:rPr>
              <a:t>красочного дидактического материала 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и</a:t>
            </a:r>
            <a:r>
              <a:rPr lang="ru-RU" altLang="ru-RU" sz="2000" b="1" i="1" dirty="0">
                <a:solidFill>
                  <a:prstClr val="black"/>
                </a:solidFill>
                <a:latin typeface="Calibri"/>
              </a:rPr>
              <a:t> игровых моментов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. </a:t>
            </a:r>
            <a:endParaRPr lang="ru-RU" altLang="ru-RU" sz="2000" dirty="0" smtClean="0">
              <a:solidFill>
                <a:prstClr val="black"/>
              </a:solidFill>
              <a:latin typeface="Calibri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20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dirty="0" smtClean="0">
                <a:solidFill>
                  <a:prstClr val="black"/>
                </a:solidFill>
                <a:latin typeface="Calibri"/>
              </a:rPr>
              <a:t>Очень 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важно говорить с ребёнком </a:t>
            </a:r>
            <a:r>
              <a:rPr lang="ru-RU" altLang="ru-RU" sz="2000" b="1" i="1" dirty="0">
                <a:solidFill>
                  <a:prstClr val="black"/>
                </a:solidFill>
                <a:latin typeface="Calibri"/>
              </a:rPr>
              <a:t>мягким, доброжелательным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ru-RU" altLang="ru-RU" sz="2000" b="1" i="1" dirty="0">
                <a:solidFill>
                  <a:prstClr val="black"/>
                </a:solidFill>
                <a:latin typeface="Calibri"/>
              </a:rPr>
              <a:t>тоном и поощрять его за малейшие успехи</a:t>
            </a:r>
            <a:r>
              <a:rPr lang="ru-RU" altLang="ru-RU" sz="20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260" y="72836"/>
            <a:ext cx="9217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Рекомендации учителям по организации учебной деятельности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227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07951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" sz="2400" b="1" i="0" u="none" strike="noStrike" kern="0" cap="small" spc="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260" y="72836"/>
            <a:ext cx="9217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Рекомендации учителям по организации учебной деятельности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3366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B0F0"/>
                </a:solidFill>
                <a:latin typeface="Calibri"/>
              </a:rPr>
              <a:t>1. Соблюдение охранительного режима: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Игнорирование отрицательных поступков;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Переключение на другой вид  деятельности, если возникают  затруднения;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Ровный, спокойный, доброжелательный тон учителя;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Дозирование учебной нагрузки;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Положительная оценка не только успехов, но и прилежания;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33417" y="753396"/>
            <a:ext cx="3860812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B0F0"/>
                </a:solidFill>
                <a:latin typeface="Calibri"/>
              </a:rPr>
              <a:t>2. </a:t>
            </a:r>
            <a:r>
              <a:rPr lang="ru-RU" altLang="ru-RU" dirty="0">
                <a:solidFill>
                  <a:srgbClr val="00B0F0"/>
                </a:solidFill>
                <a:latin typeface="Calibri"/>
              </a:rPr>
              <a:t>Поэтапное формирование деятельности: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Постановка доступных целей;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Дозирование учебной нагрузки;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Выполнение заданий по частям или с использованием заданного внешнего алгоритма действия;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3. Оценивание ответов на уроке с учётом имеющихся речевых и психических нарушений;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4. Опора на сохранные анализаторы;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5. Темп деятельности  на уроке должен быть снижен;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Calibri"/>
              </a:rPr>
              <a:t>6.  Проведение дополнительной словарной работы  на каждом уроке, проговаривание заданий вслух. </a:t>
            </a:r>
          </a:p>
        </p:txBody>
      </p:sp>
    </p:spTree>
    <p:extLst>
      <p:ext uri="{BB962C8B-B14F-4D97-AF65-F5344CB8AC3E}">
        <p14:creationId xmlns:p14="http://schemas.microsoft.com/office/powerpoint/2010/main" val="3273568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2F8B57-B46F-4A0E-9CA3-A1BCD6BAA5FD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08520" y="3692416"/>
            <a:ext cx="9828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0" lvl="0">
              <a:spcBef>
                <a:spcPts val="3780"/>
              </a:spcBef>
              <a:spcAft>
                <a:spcPts val="2730"/>
              </a:spcAft>
            </a:pPr>
            <a:endParaRPr lang="ru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07951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" sz="2400" b="1" i="0" u="none" strike="noStrike" kern="0" cap="small" spc="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017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200" b="1" i="0" u="none" strike="noStrike" kern="0" cap="none" spc="-5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Что должно быть у педагога ?</a:t>
            </a:r>
            <a:endParaRPr kumimoji="0" lang="ru" sz="3200" b="1" i="0" u="none" strike="noStrike" kern="0" cap="none" spc="-5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048013"/>
            <a:ext cx="10009112" cy="4757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marR="381000" lvl="0" indent="-342900">
              <a:lnSpc>
                <a:spcPts val="3360"/>
              </a:lnSpc>
              <a:spcAft>
                <a:spcPts val="420"/>
              </a:spcAft>
              <a:buFont typeface="Wingdings" panose="05000000000000000000" pitchFamily="2" charset="2"/>
              <a:buChar char="Ø"/>
            </a:pPr>
            <a:r>
              <a:rPr lang="ru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Компактная достоверная диагностика состояния и </a:t>
            </a:r>
            <a:endParaRPr lang="ru" sz="22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5400" marR="381000" lvl="0">
              <a:lnSpc>
                <a:spcPts val="3360"/>
              </a:lnSpc>
              <a:spcAft>
                <a:spcPts val="420"/>
              </a:spcAft>
            </a:pPr>
            <a:r>
              <a:rPr lang="ru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" sz="2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   возможность </a:t>
            </a:r>
            <a:r>
              <a:rPr lang="ru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достоверно оценить динамику;</a:t>
            </a:r>
          </a:p>
          <a:p>
            <a:pPr marL="368300" marR="381000" lvl="0" indent="-342900">
              <a:lnSpc>
                <a:spcPts val="3408"/>
              </a:lnSpc>
              <a:spcAft>
                <a:spcPts val="420"/>
              </a:spcAft>
              <a:buFont typeface="Wingdings" panose="05000000000000000000" pitchFamily="2" charset="2"/>
              <a:buChar char="Ø"/>
            </a:pPr>
            <a:r>
              <a:rPr lang="ru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Понимание основных целей коррекционно-развивающей работы;</a:t>
            </a:r>
          </a:p>
          <a:p>
            <a:pPr marL="368300" marR="381000" lvl="0" indent="-342900">
              <a:lnSpc>
                <a:spcPts val="3384"/>
              </a:lnSpc>
              <a:spcAft>
                <a:spcPts val="420"/>
              </a:spcAft>
              <a:buFont typeface="Wingdings" panose="05000000000000000000" pitchFamily="2" charset="2"/>
              <a:buChar char="Ø"/>
            </a:pPr>
            <a:r>
              <a:rPr lang="ru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Адекватно подобранные алгоритмы работы и материалы</a:t>
            </a:r>
            <a:r>
              <a:rPr lang="ru" sz="2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;</a:t>
            </a:r>
            <a:endParaRPr lang="ru" sz="2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68300" lvl="0" indent="-342900">
              <a:spcAft>
                <a:spcPts val="1260"/>
              </a:spcAft>
              <a:buFont typeface="Wingdings" panose="05000000000000000000" pitchFamily="2" charset="2"/>
              <a:buChar char="Ø"/>
            </a:pPr>
            <a:r>
              <a:rPr lang="ru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Правильные условия организации занятий;</a:t>
            </a:r>
          </a:p>
          <a:p>
            <a:pPr marL="368300" marR="381000" lvl="0" indent="-342900">
              <a:lnSpc>
                <a:spcPts val="3360"/>
              </a:lnSpc>
              <a:spcAft>
                <a:spcPts val="420"/>
              </a:spcAft>
              <a:buFont typeface="Wingdings" panose="05000000000000000000" pitchFamily="2" charset="2"/>
              <a:buChar char="Ø"/>
            </a:pPr>
            <a:r>
              <a:rPr lang="ru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Знание «проблемных моментов», как их не допустить и/или преодолеть;</a:t>
            </a:r>
          </a:p>
          <a:p>
            <a:pPr marL="368300" marR="381000" lvl="0" indent="-342900">
              <a:lnSpc>
                <a:spcPts val="3360"/>
              </a:lnSpc>
              <a:buFont typeface="Wingdings" panose="05000000000000000000" pitchFamily="2" charset="2"/>
              <a:buChar char="Ø"/>
            </a:pPr>
            <a:r>
              <a:rPr lang="ru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Рекомендации родителям, (конкретного характера, </a:t>
            </a:r>
            <a:endParaRPr lang="ru" sz="22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5400" marR="381000" lvl="0">
              <a:lnSpc>
                <a:spcPts val="3360"/>
              </a:lnSpc>
            </a:pPr>
            <a:r>
              <a:rPr lang="ru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" sz="2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  понятные</a:t>
            </a:r>
            <a:r>
              <a:rPr lang="ru" sz="2200" dirty="0">
                <a:solidFill>
                  <a:prstClr val="black"/>
                </a:solidFill>
                <a:latin typeface="Century Gothic" panose="020B0502020202020204" pitchFamily="34" charset="0"/>
              </a:rPr>
              <a:t>, выполнимые)</a:t>
            </a:r>
            <a:endParaRPr lang="ru" sz="2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81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8208962" cy="5329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7200" b="1" kern="10" dirty="0" smtClean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800080">
                  <a:alpha val="50000"/>
                </a:srgbClr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4098" name="Picture 2" descr="http://900igr.net/up/datas/180763/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13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4950" y="771525"/>
            <a:ext cx="5959475" cy="218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630" rIns="0" bIns="46630">
            <a:spAutoFit/>
          </a:bodyPr>
          <a:lstStyle>
            <a:lvl1pPr indent="461963"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ts val="3563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254061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Дети с ЗПР составляют значительный процент от общей детской популяции как в дошкольном, так и младшем школьном возрасте. </a:t>
            </a:r>
            <a:endParaRPr lang="ru-RU" altLang="ru-RU" sz="2000" b="1" dirty="0" smtClean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dirty="0" smtClean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498A82F-3D34-4F75-8551-58AB29CD2F14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pic>
        <p:nvPicPr>
          <p:cNvPr id="23556" name="Рисунок 5" descr="ребенок со шк принадл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624263"/>
            <a:ext cx="39243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552" y="3212976"/>
            <a:ext cx="457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indent="461963"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ts val="3563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254061"/>
                </a:solidFill>
                <a:latin typeface="Century Gothic" pitchFamily="34" charset="0"/>
                <a:cs typeface="Times New Roman" pitchFamily="18" charset="0"/>
              </a:rPr>
              <a:t>Обычно ЗПР  диагностируются  у  детей  в   старшем дошкольном  возрасте  или  при  поступлении в школу. </a:t>
            </a:r>
          </a:p>
        </p:txBody>
      </p:sp>
    </p:spTree>
    <p:extLst>
      <p:ext uri="{BB962C8B-B14F-4D97-AF65-F5344CB8AC3E}">
        <p14:creationId xmlns:p14="http://schemas.microsoft.com/office/powerpoint/2010/main" val="3385603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63" y="642938"/>
            <a:ext cx="6324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>
            <a:spAutoFit/>
          </a:bodyPr>
          <a:lstStyle>
            <a:lvl1pPr indent="368300"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00" b="1" smtClean="0">
                <a:solidFill>
                  <a:srgbClr val="254061"/>
                </a:solidFill>
                <a:latin typeface="Century Gothic" pitchFamily="34" charset="0"/>
              </a:rPr>
              <a:t>Большинство научных работ по изучению особенностей развития детей с ЗПР посвящены школьному возрасту. Это объясняется тем, что </a:t>
            </a:r>
            <a:endParaRPr lang="ru-RU" altLang="ru-RU" sz="1200" b="1" smtClean="0">
              <a:solidFill>
                <a:srgbClr val="254061"/>
              </a:solidFill>
              <a:latin typeface="Century Gothic" pitchFamily="34" charset="0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FE76719-2CA9-4FD6-85D7-E63C84D78026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pic>
        <p:nvPicPr>
          <p:cNvPr id="24580" name="Рисунок 7" descr="ребенок пишет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938338"/>
            <a:ext cx="876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881188" y="1808163"/>
            <a:ext cx="60071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indent="368300"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b="1" smtClean="0">
                <a:solidFill>
                  <a:srgbClr val="254061"/>
                </a:solidFill>
                <a:latin typeface="Century Gothic" pitchFamily="34" charset="0"/>
              </a:rPr>
              <a:t>до недавнего времени многие ученые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254061"/>
                </a:solidFill>
                <a:latin typeface="Century Gothic" pitchFamily="34" charset="0"/>
              </a:rPr>
              <a:t>считали, что ЗПР можно диагностировать только в школьном возрасте, т.к. ребенок здесь впервые начинает заниматься «серьезной» деятельностью;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92150" y="3429000"/>
            <a:ext cx="58832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indent="368300"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b="1" dirty="0" smtClean="0">
                <a:solidFill>
                  <a:srgbClr val="254061"/>
                </a:solidFill>
                <a:latin typeface="Century Gothic" pitchFamily="34" charset="0"/>
              </a:rPr>
              <a:t> в связи новой  социальной ситуацией развития ребенка в начале школьного обучения многие проблемы  ребенка становятся более очевидными, зримыми для тех, кто ими должен заниматься;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444750" y="5243513"/>
            <a:ext cx="61944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indent="368300"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b="1" smtClean="0">
                <a:solidFill>
                  <a:srgbClr val="254061"/>
                </a:solidFill>
                <a:latin typeface="Century Gothic" pitchFamily="34" charset="0"/>
              </a:rPr>
              <a:t>чем меньше ребенок, тем большей профессиональной квалификации он требует,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254061"/>
                </a:solidFill>
                <a:latin typeface="Century Gothic" pitchFamily="34" charset="0"/>
              </a:rPr>
              <a:t>тем труднее его понять и тем более ему помочь.</a:t>
            </a:r>
          </a:p>
        </p:txBody>
      </p:sp>
      <p:pic>
        <p:nvPicPr>
          <p:cNvPr id="24584" name="Рисунок 12" descr="радитил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B"/>
              </a:clrFrom>
              <a:clrTo>
                <a:srgbClr val="FF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448050"/>
            <a:ext cx="12509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Рисунок 14" descr="diplom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5049838"/>
            <a:ext cx="5715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Рисунок 15" descr="bibliot6.wm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ECC0"/>
              </a:clrFrom>
              <a:clrTo>
                <a:srgbClr val="FEEC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4"/>
          <a:stretch>
            <a:fillRect/>
          </a:stretch>
        </p:blipFill>
        <p:spPr bwMode="auto">
          <a:xfrm>
            <a:off x="7137400" y="706438"/>
            <a:ext cx="8763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661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FE76719-2CA9-4FD6-85D7-E63C84D78026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92150" y="3429000"/>
            <a:ext cx="5883275" cy="35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72" tIns="40636" rIns="81272" bIns="40636">
            <a:spAutoFit/>
          </a:bodyPr>
          <a:lstStyle>
            <a:lvl1pPr indent="368300"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25406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3265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C007F"/>
                </a:solidFill>
                <a:effectLst/>
                <a:uLnTx/>
                <a:uFillTx/>
              </a:rPr>
              <a:t>Задержка психического развития (ЗПР)</a:t>
            </a:r>
            <a:endParaRPr kumimoji="0" lang="ru" sz="3200" b="1" i="0" u="none" strike="noStrike" kern="0" cap="none" spc="0" normalizeH="0" baseline="0" noProof="0" dirty="0">
              <a:ln>
                <a:noFill/>
              </a:ln>
              <a:solidFill>
                <a:srgbClr val="9C007F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00235"/>
            <a:ext cx="9036496" cy="1800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381000" lvl="0" indent="-342900" algn="just">
              <a:lnSpc>
                <a:spcPts val="3336"/>
              </a:lnSpc>
              <a:spcAft>
                <a:spcPts val="420"/>
              </a:spcAft>
              <a:buFont typeface="Wingdings" panose="05000000000000000000" pitchFamily="2" charset="2"/>
              <a:buChar char="v"/>
            </a:pPr>
            <a:r>
              <a:rPr lang="ru" sz="2400" b="1" dirty="0">
                <a:solidFill>
                  <a:prstClr val="black"/>
                </a:solidFill>
              </a:rPr>
              <a:t>Синдромы отставания психики в целом </a:t>
            </a:r>
            <a:r>
              <a:rPr lang="ru" sz="2400" b="1" dirty="0" smtClean="0">
                <a:solidFill>
                  <a:prstClr val="black"/>
                </a:solidFill>
              </a:rPr>
              <a:t>или отдельных </a:t>
            </a:r>
            <a:r>
              <a:rPr lang="ru" sz="2400" b="1" dirty="0">
                <a:solidFill>
                  <a:prstClr val="black"/>
                </a:solidFill>
              </a:rPr>
              <a:t>её функций (</a:t>
            </a:r>
            <a:r>
              <a:rPr lang="ru" sz="2400" b="1" dirty="0" smtClean="0">
                <a:solidFill>
                  <a:prstClr val="black"/>
                </a:solidFill>
              </a:rPr>
              <a:t>моторных, сенсорных</a:t>
            </a:r>
            <a:r>
              <a:rPr lang="ru" sz="2400" b="1" dirty="0">
                <a:solidFill>
                  <a:prstClr val="black"/>
                </a:solidFill>
              </a:rPr>
              <a:t>, эмоционально-волевых), замедление темпа закодированных в генотипе возможностей.</a:t>
            </a:r>
            <a:endParaRPr lang="ru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3200856"/>
            <a:ext cx="7524328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381000" lvl="0" indent="-342900">
              <a:lnSpc>
                <a:spcPts val="3360"/>
              </a:lnSpc>
              <a:spcAft>
                <a:spcPts val="420"/>
              </a:spcAft>
              <a:buFont typeface="Wingdings" panose="05000000000000000000" pitchFamily="2" charset="2"/>
              <a:buChar char="v"/>
            </a:pPr>
            <a:r>
              <a:rPr lang="ru" sz="2400" b="1" dirty="0">
                <a:solidFill>
                  <a:prstClr val="black"/>
                </a:solidFill>
              </a:rPr>
              <a:t>Слабовыраженная органическая или функциональная недостаточность </a:t>
            </a:r>
            <a:r>
              <a:rPr lang="ru" sz="2400" b="1" dirty="0" smtClean="0">
                <a:solidFill>
                  <a:prstClr val="black"/>
                </a:solidFill>
              </a:rPr>
              <a:t>ЦНС.</a:t>
            </a:r>
            <a:endParaRPr lang="ru" sz="24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1794" y="4165223"/>
            <a:ext cx="8244407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381000" lvl="0" indent="-342900">
              <a:lnSpc>
                <a:spcPts val="3360"/>
              </a:lnSpc>
              <a:spcAft>
                <a:spcPts val="420"/>
              </a:spcAft>
              <a:buFont typeface="Wingdings" panose="05000000000000000000" pitchFamily="2" charset="2"/>
              <a:buChar char="v"/>
            </a:pPr>
            <a:r>
              <a:rPr lang="ru" sz="2400" b="1" dirty="0">
                <a:solidFill>
                  <a:prstClr val="black"/>
                </a:solidFill>
              </a:rPr>
              <a:t>Нет специфических нарушений слуха, зрения, опорно-двигательного аппарата, </a:t>
            </a:r>
            <a:r>
              <a:rPr lang="ru" sz="2400" b="1" dirty="0" smtClean="0">
                <a:solidFill>
                  <a:prstClr val="black"/>
                </a:solidFill>
              </a:rPr>
              <a:t>речи.</a:t>
            </a:r>
            <a:endParaRPr lang="ru" sz="24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129590"/>
            <a:ext cx="820891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42900">
              <a:spcAft>
                <a:spcPts val="4200"/>
              </a:spcAft>
              <a:buFont typeface="Wingdings" panose="05000000000000000000" pitchFamily="2" charset="2"/>
              <a:buChar char="v"/>
            </a:pPr>
            <a:r>
              <a:rPr lang="ru" sz="2400" b="1" dirty="0">
                <a:solidFill>
                  <a:prstClr val="black"/>
                </a:solidFill>
              </a:rPr>
              <a:t>Не умственно отсталые дети</a:t>
            </a:r>
            <a:r>
              <a:rPr lang="ru" sz="2400" b="1" dirty="0" smtClean="0">
                <a:solidFill>
                  <a:prstClr val="black"/>
                </a:solidFill>
              </a:rPr>
              <a:t>.</a:t>
            </a:r>
          </a:p>
          <a:p>
            <a:pPr marL="355600" lvl="0" indent="-342900">
              <a:spcAft>
                <a:spcPts val="4200"/>
              </a:spcAft>
              <a:buFont typeface="Wingdings" panose="05000000000000000000" pitchFamily="2" charset="2"/>
              <a:buChar char="v"/>
            </a:pPr>
            <a:r>
              <a:rPr lang="ru" sz="2400" b="1" dirty="0" smtClean="0">
                <a:solidFill>
                  <a:srgbClr val="FF0000"/>
                </a:solidFill>
              </a:rPr>
              <a:t>Большая</a:t>
            </a:r>
            <a:r>
              <a:rPr lang="ru" sz="2400" b="1" dirty="0">
                <a:solidFill>
                  <a:srgbClr val="FF0000"/>
                </a:solidFill>
              </a:rPr>
              <a:t>, клинически </a:t>
            </a:r>
            <a:r>
              <a:rPr lang="ru" sz="2400" b="1" dirty="0" smtClean="0">
                <a:solidFill>
                  <a:srgbClr val="FF0000"/>
                </a:solidFill>
              </a:rPr>
              <a:t>разнородная </a:t>
            </a:r>
            <a:r>
              <a:rPr lang="ru" sz="2400" b="1" dirty="0">
                <a:solidFill>
                  <a:srgbClr val="FF0000"/>
                </a:solidFill>
              </a:rPr>
              <a:t>группа детей!</a:t>
            </a:r>
            <a:endParaRPr lang="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98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3150" y="404664"/>
            <a:ext cx="8820472" cy="158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59" tIns="46630" rIns="93259" bIns="46630">
            <a:spAutoFit/>
          </a:bodyPr>
          <a:lstStyle>
            <a:lvl1pPr indent="242888"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ts val="285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254061"/>
                </a:solidFill>
                <a:latin typeface="Century Gothic" pitchFamily="34" charset="0"/>
              </a:rPr>
              <a:t>Выявлено, что задержка психического развития является сложным полиморфным нарушением,  в результате которого у разных детей  страдают различные компоненты их психической,  психологической  и физической деятельности.  </a:t>
            </a:r>
            <a:endParaRPr lang="ru-RU" altLang="ru-RU" sz="2000" b="1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6D5E726-8D78-4653-B5A0-DF88FD6151F1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grpSp>
        <p:nvGrpSpPr>
          <p:cNvPr id="25604" name="Группа 11"/>
          <p:cNvGrpSpPr>
            <a:grpSpLocks/>
          </p:cNvGrpSpPr>
          <p:nvPr/>
        </p:nvGrpSpPr>
        <p:grpSpPr bwMode="auto">
          <a:xfrm>
            <a:off x="2679377" y="2086992"/>
            <a:ext cx="6481763" cy="2743200"/>
            <a:chOff x="1862908" y="3852069"/>
            <a:chExt cx="6858048" cy="2857520"/>
          </a:xfrm>
        </p:grpSpPr>
        <p:sp>
          <p:nvSpPr>
            <p:cNvPr id="9" name="Загнутый угол 8"/>
            <p:cNvSpPr>
              <a:spLocks noChangeArrowheads="1"/>
            </p:cNvSpPr>
            <p:nvPr/>
          </p:nvSpPr>
          <p:spPr bwMode="auto">
            <a:xfrm>
              <a:off x="1862908" y="4137821"/>
              <a:ext cx="6786610" cy="2571768"/>
            </a:xfrm>
            <a:prstGeom prst="foldedCorner">
              <a:avLst>
                <a:gd name="adj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25400" algn="ctr">
              <a:solidFill>
                <a:srgbClr val="996633"/>
              </a:solidFill>
              <a:round/>
              <a:headEnd/>
              <a:tailEnd/>
            </a:ln>
          </p:spPr>
          <p:txBody>
            <a:bodyPr lIns="81272" tIns="40636" rIns="81272" bIns="40636" anchor="ctr"/>
            <a:lstStyle>
              <a:lvl1pPr defTabSz="9318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60400" indent="-254000" defTabSz="9318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16000" indent="-203200" defTabSz="9318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22400" indent="-203200" defTabSz="9318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indent="-203200" defTabSz="9318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indent="-203200" defTabSz="9318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indent="-203200" defTabSz="9318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indent="-203200" defTabSz="9318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indent="-203200" defTabSz="9318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90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2649140" y="4495342"/>
              <a:ext cx="5642094" cy="167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272" tIns="40636" rIns="81272" bIns="40636">
              <a:spAutoFit/>
            </a:bodyPr>
            <a:lstStyle>
              <a:lvl1pPr defTabSz="9318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60400" indent="-254000" defTabSz="9318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016000" indent="-203200" defTabSz="9318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22400" indent="-203200" defTabSz="9318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indent="-203200" defTabSz="9318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indent="-203200" defTabSz="9318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indent="-203200" defTabSz="9318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indent="-203200" defTabSz="9318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indent="-203200" defTabSz="9318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5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Gothic" pitchFamily="34" charset="0"/>
                </a:rPr>
                <a:t>ЗПР   –  синдром  замедления  темпа реализации потенциальных возможностей организма. </a:t>
              </a:r>
            </a:p>
          </p:txBody>
        </p:sp>
        <p:pic>
          <p:nvPicPr>
            <p:cNvPr id="25607" name="Рисунок 9" descr="j043258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9452" y="3852069"/>
              <a:ext cx="571504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8" name="Рисунок 10" descr="j043258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494088"/>
            <a:ext cx="500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" y="3977704"/>
            <a:ext cx="345598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134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748" y="764704"/>
            <a:ext cx="9036496" cy="209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59" tIns="46630" rIns="93259" bIns="46630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600" b="1" dirty="0" smtClean="0">
              <a:solidFill>
                <a:srgbClr val="254061"/>
              </a:solidFill>
              <a:latin typeface="Century Gothic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254061"/>
                </a:solidFill>
                <a:latin typeface="Century Gothic" pitchFamily="34" charset="0"/>
              </a:rPr>
              <a:t> </a:t>
            </a:r>
            <a:r>
              <a:rPr lang="ru-RU" altLang="ru-RU" sz="2000" b="1" dirty="0" smtClean="0">
                <a:solidFill>
                  <a:srgbClr val="254061"/>
                </a:solidFill>
                <a:latin typeface="Century Gothic" pitchFamily="34" charset="0"/>
              </a:rPr>
              <a:t> </a:t>
            </a: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недостаточностью  </a:t>
            </a: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общего  запаса  знаний, и ограниченностью представлений об окружающем мире;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  малой  </a:t>
            </a: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интеллектуальной целенаправленностью (дети не умеют доводить дело до конца, быть внимательными в процессе выполнения задания); </a:t>
            </a: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4F2F050-4631-4913-B927-C5A9D9EF782B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7930" y="3098534"/>
            <a:ext cx="9001000" cy="31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272" tIns="40636" rIns="81272" bIns="40636">
            <a:spAutoFit/>
          </a:bodyPr>
          <a:lstStyle>
            <a:lvl1pPr indent="368300" defTabSz="931863">
              <a:tabLst>
                <a:tab pos="5524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tabLst>
                <a:tab pos="5524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tabLst>
                <a:tab pos="5524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tabLst>
                <a:tab pos="5524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tabLst>
                <a:tab pos="5524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tabLst>
                <a:tab pos="5524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преобладанием игровых интересов над познавательными;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незрелостью  мышления;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быстрой  </a:t>
            </a:r>
            <a:r>
              <a:rPr lang="ru-RU" altLang="ru-RU" sz="2000" b="1" dirty="0" err="1" smtClean="0">
                <a:solidFill>
                  <a:srgbClr val="7030A0"/>
                </a:solidFill>
                <a:latin typeface="Century Gothic" pitchFamily="34" charset="0"/>
              </a:rPr>
              <a:t>пресыщаемостью</a:t>
            </a: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в интеллектуальной деятельности; </a:t>
            </a:r>
            <a:endParaRPr lang="ru-RU" altLang="ru-RU" sz="20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altLang="ru-RU" sz="20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marL="342900" marR="1841500" lvl="0" indent="-342900" defTabSz="914400">
              <a:lnSpc>
                <a:spcPts val="3672"/>
              </a:lnSpc>
              <a:buFont typeface="Wingdings" panose="05000000000000000000" pitchFamily="2" charset="2"/>
              <a:buChar char="Ø"/>
              <a:tabLst/>
            </a:pPr>
            <a:r>
              <a:rPr lang="ru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Часто </a:t>
            </a:r>
            <a:r>
              <a:rPr lang="ru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– задержка  развития </a:t>
            </a:r>
            <a:r>
              <a:rPr lang="ru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эмоциональной сферы (инфантилизм)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7030A0"/>
                </a:solidFill>
                <a:latin typeface="Century Gothic" pitchFamily="34" charset="0"/>
              </a:rPr>
              <a:t>и другими особенностями развития и усвоения программы.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295623" y="279401"/>
            <a:ext cx="6445250" cy="363537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1272" tIns="40636" rIns="81272" bIns="40636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254061"/>
                </a:solidFill>
                <a:latin typeface="Century Gothic" pitchFamily="34" charset="0"/>
              </a:rPr>
              <a:t>Задержка психического развития характеризуется</a:t>
            </a:r>
          </a:p>
        </p:txBody>
      </p:sp>
    </p:spTree>
    <p:extLst>
      <p:ext uri="{BB962C8B-B14F-4D97-AF65-F5344CB8AC3E}">
        <p14:creationId xmlns:p14="http://schemas.microsoft.com/office/powerpoint/2010/main" val="20107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209526"/>
            <a:ext cx="8820472" cy="163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59" tIns="46630" rIns="93259" bIns="46630">
            <a:spAutoFit/>
          </a:bodyPr>
          <a:lstStyle>
            <a:lvl1pPr indent="293688"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10253F"/>
                </a:solidFill>
                <a:latin typeface="Calibri" pitchFamily="34" charset="0"/>
              </a:rPr>
              <a:t>Задержку  психического развития могут </a:t>
            </a:r>
            <a:r>
              <a:rPr lang="ru-RU" altLang="ru-RU" sz="2000" b="1" dirty="0" smtClean="0">
                <a:solidFill>
                  <a:srgbClr val="10253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провоцировать разные причины. </a:t>
            </a:r>
            <a:endParaRPr lang="ru-RU" altLang="ru-RU" sz="2000" b="1" dirty="0" smtClean="0">
              <a:solidFill>
                <a:srgbClr val="10253F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10253F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10253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Их </a:t>
            </a:r>
            <a:r>
              <a:rPr lang="ru-RU" altLang="ru-RU" sz="2000" b="1" dirty="0" smtClean="0">
                <a:solidFill>
                  <a:srgbClr val="10253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можно разделить на две большие группы.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srgbClr val="10253F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000" b="1" dirty="0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                                          Это </a:t>
            </a:r>
            <a:endParaRPr lang="ru-RU" altLang="ru-RU" sz="2000" b="1" dirty="0" smtClean="0">
              <a:solidFill>
                <a:srgbClr val="10253F"/>
              </a:solidFill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B44FD4D-25F8-48AD-BC69-A771B360B16F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528" y="2392629"/>
            <a:ext cx="3684199" cy="19287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81272" tIns="40636" rIns="81272" bIns="40636">
            <a:spAutoFit/>
          </a:bodyPr>
          <a:lstStyle>
            <a:lvl1pPr indent="293688"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неблагоприятные </a:t>
            </a:r>
            <a:r>
              <a:rPr lang="ru-RU" altLang="ru-RU" sz="2000" b="1" dirty="0" err="1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микросоциальные</a:t>
            </a:r>
            <a:r>
              <a:rPr lang="ru-RU" altLang="ru-RU" sz="2000" b="1" dirty="0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условия воспитания и обучения </a:t>
            </a:r>
            <a:r>
              <a:rPr lang="ru-RU" altLang="ru-RU" sz="2000" b="1" dirty="0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  </a:t>
            </a:r>
          </a:p>
          <a:p>
            <a:pPr indent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000" b="1" dirty="0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      (</a:t>
            </a:r>
            <a:r>
              <a:rPr lang="ru-RU" altLang="ru-RU" sz="2000" b="1" dirty="0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причины социально – </a:t>
            </a:r>
            <a:endParaRPr lang="ru-RU" altLang="ru-RU" sz="2000" b="1" dirty="0">
              <a:solidFill>
                <a:srgbClr val="10253F"/>
              </a:solidFill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indent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              психологического </a:t>
            </a:r>
          </a:p>
          <a:p>
            <a:pPr indent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000" b="1" dirty="0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                        характера) </a:t>
            </a:r>
            <a:endParaRPr lang="ru-RU" altLang="ru-RU" sz="2000" b="1" dirty="0" smtClean="0">
              <a:solidFill>
                <a:srgbClr val="10253F"/>
              </a:solidFill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11960" y="2392629"/>
            <a:ext cx="4721349" cy="192872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81272" tIns="40636" rIns="81272" bIns="40636">
            <a:spAutoFit/>
          </a:bodyPr>
          <a:lstStyle>
            <a:lvl1pPr indent="293688"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2000" b="1" dirty="0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соматическая и психическая </a:t>
            </a:r>
            <a:r>
              <a:rPr lang="ru-RU" altLang="ru-RU" sz="2000" b="1" dirty="0" err="1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ослабленность</a:t>
            </a:r>
            <a:r>
              <a:rPr lang="ru-RU" altLang="ru-RU" sz="2000" b="1" dirty="0" smtClean="0">
                <a:solidFill>
                  <a:srgbClr val="10253F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 детей (причины биологического характера). </a:t>
            </a:r>
            <a:endParaRPr lang="ru-RU" altLang="ru-RU" sz="2000" b="1" dirty="0" smtClean="0">
              <a:solidFill>
                <a:srgbClr val="10253F"/>
              </a:solidFill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altLang="ru-RU" sz="2000" b="1" dirty="0">
              <a:solidFill>
                <a:srgbClr val="10253F"/>
              </a:solidFill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altLang="ru-RU" sz="2000" b="1" dirty="0" smtClean="0">
              <a:solidFill>
                <a:srgbClr val="10253F"/>
              </a:solidFill>
              <a:latin typeface="Century Gothic" pitchFamily="34" charset="0"/>
              <a:ea typeface="Times New Roman" pitchFamily="18" charset="0"/>
              <a:cs typeface="Arial" charset="0"/>
            </a:endParaRPr>
          </a:p>
          <a:p>
            <a:pPr indent="0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srgbClr val="10253F"/>
              </a:solidFill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4" name="Рисунок 8" descr="5.jpgпедагог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4012753"/>
            <a:ext cx="13763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12" descr="doctor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61048"/>
            <a:ext cx="13144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1979712" y="1821694"/>
            <a:ext cx="2028015" cy="570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11960" y="1842580"/>
            <a:ext cx="1800200" cy="5500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34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59" tIns="46630" rIns="93259" bIns="46630" anchor="ctr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660400" indent="-25400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016000" indent="-2032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422400" indent="-2032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indent="-2032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indent="-2032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B44FD4D-25F8-48AD-BC69-A771B360B16F}" type="slidenum">
              <a:rPr lang="ru-RU" altLang="ru-RU" sz="1200" b="1" smtClean="0">
                <a:solidFill>
                  <a:srgbClr val="254061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z="1200" b="1" smtClean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32656"/>
            <a:ext cx="3192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" sz="3200" b="1" kern="0" spc="-50" dirty="0" smtClean="0">
                <a:solidFill>
                  <a:srgbClr val="9C007F"/>
                </a:solidFill>
              </a:rPr>
              <a:t>Этиология ЗПР</a:t>
            </a:r>
            <a:endParaRPr lang="ru" sz="3200" b="1" kern="0" spc="-50" dirty="0">
              <a:solidFill>
                <a:srgbClr val="9C007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17431"/>
            <a:ext cx="3456384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60"/>
              </a:spcAft>
            </a:pPr>
            <a:r>
              <a:rPr lang="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Биологические </a:t>
            </a:r>
            <a:r>
              <a:rPr lang="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причины:</a:t>
            </a:r>
          </a:p>
          <a:p>
            <a:pPr>
              <a:spcAft>
                <a:spcPts val="1260"/>
              </a:spcAft>
            </a:pPr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Генетические</a:t>
            </a:r>
            <a:r>
              <a:rPr lang="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, наследственные заболевания </a:t>
            </a:r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мозга</a:t>
            </a:r>
          </a:p>
          <a:p>
            <a:pPr>
              <a:spcAft>
                <a:spcPts val="1260"/>
              </a:spcAft>
            </a:pPr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Внутриутробные </a:t>
            </a:r>
            <a:r>
              <a:rPr lang="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поражения (при заболеваниях </a:t>
            </a:r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матери)</a:t>
            </a:r>
          </a:p>
          <a:p>
            <a:pPr>
              <a:spcAft>
                <a:spcPts val="1260"/>
              </a:spcAft>
            </a:pPr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Перинатальные </a:t>
            </a:r>
            <a:r>
              <a:rPr lang="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нарушения (патология </a:t>
            </a:r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родов)</a:t>
            </a:r>
          </a:p>
          <a:p>
            <a:pPr>
              <a:spcAft>
                <a:spcPts val="1260"/>
              </a:spcAft>
            </a:pPr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Повреждения </a:t>
            </a:r>
            <a:r>
              <a:rPr lang="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развития (ЧМТ, неврологические заболевания в раннем возрасте)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36820" y="917431"/>
            <a:ext cx="3579126" cy="379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>
              <a:spcAft>
                <a:spcPts val="840"/>
              </a:spcAft>
            </a:pPr>
            <a:r>
              <a:rPr lang="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Социальные </a:t>
            </a:r>
            <a:r>
              <a:rPr lang="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причины</a:t>
            </a:r>
            <a:r>
              <a:rPr lang="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:</a:t>
            </a:r>
            <a:endParaRPr lang="ru" sz="16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468000" indent="-622300"/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Педзапущенность</a:t>
            </a:r>
          </a:p>
          <a:p>
            <a:pPr marL="468000" indent="-622300"/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(невнимание родителей</a:t>
            </a:r>
          </a:p>
          <a:p>
            <a:pPr marL="468000" indent="-622300"/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</a:t>
            </a:r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развитию </a:t>
            </a:r>
            <a:r>
              <a:rPr lang="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ребенка)</a:t>
            </a:r>
          </a:p>
          <a:p>
            <a:pPr marL="622300" marR="762000" indent="-622300">
              <a:lnSpc>
                <a:spcPts val="2688"/>
              </a:lnSpc>
              <a:spcAft>
                <a:spcPts val="420"/>
              </a:spcAft>
            </a:pPr>
            <a:endParaRPr lang="ru" sz="16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622300" marR="762000" indent="-622300"/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Культурная  или</a:t>
            </a:r>
          </a:p>
          <a:p>
            <a:pPr marL="622300" marR="762000" indent="-622300"/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Э</a:t>
            </a:r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моциональная</a:t>
            </a:r>
          </a:p>
          <a:p>
            <a:pPr marL="622300" marR="762000" indent="-622300"/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д</a:t>
            </a:r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епривация</a:t>
            </a:r>
          </a:p>
          <a:p>
            <a:pPr marL="622300" marR="762000" indent="-622300"/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(дома ребенка,</a:t>
            </a:r>
          </a:p>
          <a:p>
            <a:pPr marL="622300" marR="762000" indent="-622300"/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интернаты)</a:t>
            </a:r>
          </a:p>
          <a:p>
            <a:pPr marL="622300" marR="762000" indent="-622300"/>
            <a:endParaRPr lang="ru" sz="16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622300" indent="-622300"/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Нарушение </a:t>
            </a:r>
            <a:r>
              <a:rPr lang="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общения </a:t>
            </a:r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в семье</a:t>
            </a:r>
          </a:p>
          <a:p>
            <a:pPr marL="622300" indent="-622300"/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(дезадаптирующие </a:t>
            </a:r>
          </a:p>
          <a:p>
            <a:pPr marL="622300" indent="-622300"/>
            <a:r>
              <a:rPr lang="ru" sz="16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   ребенка стили воспитания)</a:t>
            </a:r>
            <a:endParaRPr lang="ru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92" y="3935412"/>
            <a:ext cx="2408237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995936" y="917431"/>
            <a:ext cx="36004" cy="387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900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299</TotalTime>
  <Words>1632</Words>
  <Application>Microsoft Office PowerPoint</Application>
  <PresentationFormat>Экран (4:3)</PresentationFormat>
  <Paragraphs>283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1_Оформление по умолчанию</vt:lpstr>
      <vt:lpstr>5_Оформление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Токарева</dc:creator>
  <cp:lastModifiedBy>Мария</cp:lastModifiedBy>
  <cp:revision>43</cp:revision>
  <dcterms:modified xsi:type="dcterms:W3CDTF">2018-05-15T07:31:42Z</dcterms:modified>
</cp:coreProperties>
</file>